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5.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6"/>
  </p:notesMasterIdLst>
  <p:handoutMasterIdLst>
    <p:handoutMasterId r:id="rId97"/>
  </p:handoutMasterIdLst>
  <p:sldIdLst>
    <p:sldId id="256" r:id="rId2"/>
    <p:sldId id="356" r:id="rId3"/>
    <p:sldId id="336" r:id="rId4"/>
    <p:sldId id="425" r:id="rId5"/>
    <p:sldId id="360" r:id="rId6"/>
    <p:sldId id="359" r:id="rId7"/>
    <p:sldId id="361" r:id="rId8"/>
    <p:sldId id="369" r:id="rId9"/>
    <p:sldId id="397" r:id="rId10"/>
    <p:sldId id="398" r:id="rId11"/>
    <p:sldId id="399" r:id="rId12"/>
    <p:sldId id="400" r:id="rId13"/>
    <p:sldId id="337" r:id="rId14"/>
    <p:sldId id="338" r:id="rId15"/>
    <p:sldId id="312" r:id="rId16"/>
    <p:sldId id="421" r:id="rId17"/>
    <p:sldId id="314" r:id="rId18"/>
    <p:sldId id="406" r:id="rId19"/>
    <p:sldId id="418" r:id="rId20"/>
    <p:sldId id="407" r:id="rId21"/>
    <p:sldId id="362" r:id="rId22"/>
    <p:sldId id="401" r:id="rId23"/>
    <p:sldId id="328" r:id="rId24"/>
    <p:sldId id="319" r:id="rId25"/>
    <p:sldId id="339" r:id="rId26"/>
    <p:sldId id="340" r:id="rId27"/>
    <p:sldId id="341" r:id="rId28"/>
    <p:sldId id="272" r:id="rId29"/>
    <p:sldId id="383" r:id="rId30"/>
    <p:sldId id="370" r:id="rId31"/>
    <p:sldId id="329" r:id="rId32"/>
    <p:sldId id="273" r:id="rId33"/>
    <p:sldId id="342" r:id="rId34"/>
    <p:sldId id="387" r:id="rId35"/>
    <p:sldId id="343" r:id="rId36"/>
    <p:sldId id="283" r:id="rId37"/>
    <p:sldId id="285" r:id="rId38"/>
    <p:sldId id="286" r:id="rId39"/>
    <p:sldId id="371" r:id="rId40"/>
    <p:sldId id="277" r:id="rId41"/>
    <p:sldId id="326" r:id="rId42"/>
    <p:sldId id="289" r:id="rId43"/>
    <p:sldId id="345" r:id="rId44"/>
    <p:sldId id="288" r:id="rId45"/>
    <p:sldId id="419" r:id="rId46"/>
    <p:sldId id="420" r:id="rId47"/>
    <p:sldId id="291" r:id="rId48"/>
    <p:sldId id="294" r:id="rId49"/>
    <p:sldId id="410" r:id="rId50"/>
    <p:sldId id="292" r:id="rId51"/>
    <p:sldId id="293" r:id="rId52"/>
    <p:sldId id="395" r:id="rId53"/>
    <p:sldId id="379" r:id="rId54"/>
    <p:sldId id="275" r:id="rId55"/>
    <p:sldId id="327" r:id="rId56"/>
    <p:sldId id="297" r:id="rId57"/>
    <p:sldId id="346" r:id="rId58"/>
    <p:sldId id="347" r:id="rId59"/>
    <p:sldId id="389" r:id="rId60"/>
    <p:sldId id="323" r:id="rId61"/>
    <p:sldId id="348" r:id="rId62"/>
    <p:sldId id="402" r:id="rId63"/>
    <p:sldId id="424" r:id="rId64"/>
    <p:sldId id="427" r:id="rId65"/>
    <p:sldId id="413" r:id="rId66"/>
    <p:sldId id="426" r:id="rId67"/>
    <p:sldId id="372" r:id="rId68"/>
    <p:sldId id="388" r:id="rId69"/>
    <p:sldId id="332" r:id="rId70"/>
    <p:sldId id="350" r:id="rId71"/>
    <p:sldId id="302" r:id="rId72"/>
    <p:sldId id="303" r:id="rId73"/>
    <p:sldId id="415" r:id="rId74"/>
    <p:sldId id="416" r:id="rId75"/>
    <p:sldId id="408" r:id="rId76"/>
    <p:sldId id="377" r:id="rId77"/>
    <p:sldId id="378" r:id="rId78"/>
    <p:sldId id="309" r:id="rId79"/>
    <p:sldId id="376" r:id="rId80"/>
    <p:sldId id="417" r:id="rId81"/>
    <p:sldId id="368" r:id="rId82"/>
    <p:sldId id="366" r:id="rId83"/>
    <p:sldId id="279" r:id="rId84"/>
    <p:sldId id="353" r:id="rId85"/>
    <p:sldId id="381" r:id="rId86"/>
    <p:sldId id="307" r:id="rId87"/>
    <p:sldId id="281" r:id="rId88"/>
    <p:sldId id="308" r:id="rId89"/>
    <p:sldId id="335" r:id="rId90"/>
    <p:sldId id="334" r:id="rId91"/>
    <p:sldId id="392" r:id="rId92"/>
    <p:sldId id="390" r:id="rId93"/>
    <p:sldId id="391" r:id="rId94"/>
    <p:sldId id="357" r:id="rId95"/>
  </p:sldIdLst>
  <p:sldSz cx="12192000" cy="6858000"/>
  <p:notesSz cx="7315200" cy="9601200"/>
  <p:custDataLst>
    <p:tags r:id="rId9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BED8"/>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2518" autoAdjust="0"/>
  </p:normalViewPr>
  <p:slideViewPr>
    <p:cSldViewPr snapToGrid="0">
      <p:cViewPr varScale="1">
        <p:scale>
          <a:sx n="73" d="100"/>
          <a:sy n="73" d="100"/>
        </p:scale>
        <p:origin x="12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F4AEF1D8-FE66-40DE-BEA9-F264C3085218}" type="datetimeFigureOut">
              <a:rPr lang="en-US" smtClean="0"/>
              <a:t>10/20/2025</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5FF3E348-6D6C-44E4-93D9-F56BB53943EC}" type="datetimeFigureOut">
              <a:rPr lang="en-US" smtClean="0"/>
              <a:t>10/20/2025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This Welcome to Medicare program will provide an overview of Medicare.</a:t>
            </a:r>
          </a:p>
        </p:txBody>
      </p:sp>
      <p:sp>
        <p:nvSpPr>
          <p:cNvPr id="4" name="Slide Number Placeholder 3"/>
          <p:cNvSpPr>
            <a:spLocks noGrp="1"/>
          </p:cNvSpPr>
          <p:nvPr>
            <p:ph type="sldNum" sz="quarter" idx="10"/>
          </p:nvPr>
        </p:nvSpPr>
        <p:spPr/>
        <p:txBody>
          <a:bodyPr/>
          <a:lstStyle/>
          <a:p>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Medicare does not cover these services.  If you need these services, you will have to pay for them yourself unless </a:t>
            </a:r>
          </a:p>
          <a:p>
            <a:pPr marL="177845" indent="-177845">
              <a:buFont typeface="Arial" panose="020B0604020202020204" pitchFamily="34" charset="0"/>
              <a:buChar char="•"/>
            </a:pPr>
            <a:r>
              <a:rPr lang="en-US" dirty="0"/>
              <a:t>You have other coverage (including Medicaid) to cover the costs.</a:t>
            </a:r>
          </a:p>
          <a:p>
            <a:pPr marL="177845" indent="-177845">
              <a:buFont typeface="Arial" panose="020B0604020202020204" pitchFamily="34" charset="0"/>
              <a:buChar char="•"/>
            </a:pPr>
            <a:r>
              <a:rPr lang="en-US" dirty="0"/>
              <a:t>You’re in a Medicare Advantage Plan (Part C) that covers these services.</a:t>
            </a:r>
          </a:p>
          <a:p>
            <a:pPr marL="177845" indent="-177845">
              <a:buFont typeface="Arial" panose="020B0604020202020204" pitchFamily="34" charset="0"/>
              <a:buChar char="•"/>
            </a:pPr>
            <a:r>
              <a:rPr lang="en-US" b="1" dirty="0"/>
              <a:t>NOTE: as of 2021, Part B provides coverage of acupuncture for chronic low back pain.</a:t>
            </a:r>
          </a:p>
        </p:txBody>
      </p:sp>
      <p:sp>
        <p:nvSpPr>
          <p:cNvPr id="4" name="Slide Number Placeholder 3"/>
          <p:cNvSpPr>
            <a:spLocks noGrp="1"/>
          </p:cNvSpPr>
          <p:nvPr>
            <p:ph type="sldNum" sz="quarter" idx="10"/>
          </p:nvPr>
        </p:nvSpPr>
        <p:spPr/>
        <p:txBody>
          <a:bodyPr/>
          <a:lstStyle/>
          <a:p>
            <a:fld id="{7C9C807D-BE9E-427D-9F45-69604B66C095}" type="slidenum">
              <a:rPr lang="en-US" smtClean="0"/>
              <a:t>11</a:t>
            </a:fld>
            <a:endParaRPr lang="en-US"/>
          </a:p>
        </p:txBody>
      </p:sp>
    </p:spTree>
    <p:extLst>
      <p:ext uri="{BB962C8B-B14F-4D97-AF65-F5344CB8AC3E}">
        <p14:creationId xmlns:p14="http://schemas.microsoft.com/office/powerpoint/2010/main" val="109675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False</a:t>
            </a:r>
          </a:p>
        </p:txBody>
      </p:sp>
      <p:sp>
        <p:nvSpPr>
          <p:cNvPr id="4" name="Slide Number Placeholder 3"/>
          <p:cNvSpPr>
            <a:spLocks noGrp="1"/>
          </p:cNvSpPr>
          <p:nvPr>
            <p:ph type="sldNum" sz="quarter" idx="10"/>
          </p:nvPr>
        </p:nvSpPr>
        <p:spPr/>
        <p:txBody>
          <a:bodyPr/>
          <a:lstStyle/>
          <a:p>
            <a:fld id="{666AA210-F09A-4D2C-988F-5E80B2706499}" type="slidenum">
              <a:rPr lang="en-US" smtClean="0"/>
              <a:pPr/>
              <a:t>12</a:t>
            </a:fld>
            <a:endParaRPr lang="en-US" dirty="0"/>
          </a:p>
        </p:txBody>
      </p:sp>
    </p:spTree>
    <p:extLst>
      <p:ext uri="{BB962C8B-B14F-4D97-AF65-F5344CB8AC3E}">
        <p14:creationId xmlns:p14="http://schemas.microsoft.com/office/powerpoint/2010/main" val="2263633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you will want to know about is how and when to enroll in Medicare.</a:t>
            </a:r>
          </a:p>
          <a:p>
            <a:pPr marL="355690" indent="-355690">
              <a:spcAft>
                <a:spcPts val="1245"/>
              </a:spcAft>
              <a:buFont typeface="Wingdings" panose="05000000000000000000" pitchFamily="2" charset="2"/>
              <a:buChar char="§"/>
            </a:pPr>
            <a:r>
              <a:rPr lang="en-US" altLang="en-US" sz="2300" dirty="0">
                <a:cs typeface="Arial" charset="0"/>
              </a:rPr>
              <a:t>If you already get benefits from Social Security or Railroad Retirement, you are automatically enrolled in Part A &amp; B the first day of the month you turn 65.</a:t>
            </a:r>
          </a:p>
          <a:p>
            <a:pPr marL="355690" indent="-355690">
              <a:spcAft>
                <a:spcPts val="1245"/>
              </a:spcAft>
              <a:buFont typeface="Wingdings" panose="05000000000000000000" pitchFamily="2" charset="2"/>
              <a:buChar char="§"/>
            </a:pPr>
            <a:r>
              <a:rPr lang="en-US" altLang="en-US" sz="2300" dirty="0">
                <a:cs typeface="Arial" charset="0"/>
              </a:rPr>
              <a:t>If you are close to 65 and currently don’t receive Social Security benefits, you need to enroll in Part A &amp; B with </a:t>
            </a:r>
            <a:r>
              <a:rPr lang="en-US" altLang="en-US" sz="2300" b="1" dirty="0">
                <a:cs typeface="Arial" charset="0"/>
              </a:rPr>
              <a:t>Social Security </a:t>
            </a:r>
            <a:r>
              <a:rPr lang="en-US" altLang="en-US" sz="2300" dirty="0">
                <a:cs typeface="Arial" charset="0"/>
              </a:rPr>
              <a:t>during your </a:t>
            </a:r>
            <a:r>
              <a:rPr lang="en-US" altLang="en-US" sz="2300" i="1" dirty="0">
                <a:cs typeface="Arial" charset="0"/>
              </a:rPr>
              <a:t>Initial Enrollment Period</a:t>
            </a:r>
            <a:r>
              <a:rPr lang="en-US" altLang="en-US" sz="2300" dirty="0">
                <a:cs typeface="Arial" charset="0"/>
              </a:rPr>
              <a:t>.  (Next Slide.)</a:t>
            </a:r>
          </a:p>
          <a:p>
            <a:pPr marL="829944" lvl="1" indent="-355690">
              <a:lnSpc>
                <a:spcPct val="110000"/>
              </a:lnSpc>
              <a:spcAft>
                <a:spcPts val="622"/>
              </a:spcAft>
              <a:buFont typeface="Wingdings" panose="05000000000000000000" pitchFamily="2" charset="2"/>
              <a:buChar char="§"/>
            </a:pPr>
            <a:r>
              <a:rPr lang="en-US" altLang="en-US" sz="2300" dirty="0">
                <a:cs typeface="Arial" charset="0"/>
              </a:rPr>
              <a:t>Visit </a:t>
            </a:r>
            <a:r>
              <a:rPr lang="en-US" altLang="en-US" sz="2300" b="1" dirty="0">
                <a:cs typeface="Arial" charset="0"/>
              </a:rPr>
              <a:t>socialsecurity.gov </a:t>
            </a:r>
            <a:r>
              <a:rPr lang="en-US" altLang="en-US" sz="2300" dirty="0">
                <a:cs typeface="Arial" charset="0"/>
              </a:rPr>
              <a:t> or </a:t>
            </a:r>
          </a:p>
          <a:p>
            <a:pPr marL="829944" lvl="1" indent="-355690">
              <a:lnSpc>
                <a:spcPct val="110000"/>
              </a:lnSpc>
              <a:spcAft>
                <a:spcPts val="622"/>
              </a:spcAft>
              <a:buFont typeface="Wingdings" panose="05000000000000000000" pitchFamily="2" charset="2"/>
              <a:buChar char="§"/>
            </a:pPr>
            <a:r>
              <a:rPr lang="en-US" sz="2300" dirty="0"/>
              <a:t>Call Social Security at </a:t>
            </a:r>
            <a:r>
              <a:rPr lang="en-US" sz="2300" b="1" dirty="0"/>
              <a:t>1-800-772-1213</a:t>
            </a:r>
            <a:endParaRPr lang="en-US" altLang="en-US" sz="2300" b="1" dirty="0">
              <a:cs typeface="Arial" charset="0"/>
            </a:endParaRPr>
          </a:p>
          <a:p>
            <a:pPr marL="829944" lvl="1" indent="-355690">
              <a:lnSpc>
                <a:spcPct val="110000"/>
              </a:lnSpc>
              <a:spcAft>
                <a:spcPts val="622"/>
              </a:spcAft>
              <a:buFont typeface="Wingdings" panose="05000000000000000000" pitchFamily="2" charset="2"/>
              <a:buChar char="§"/>
            </a:pPr>
            <a:r>
              <a:rPr lang="en-US" altLang="en-US" sz="2300" i="1" dirty="0">
                <a:cs typeface="Arial" charset="0"/>
              </a:rPr>
              <a:t>Or for the local office: </a:t>
            </a:r>
            <a:r>
              <a:rPr lang="en-US" altLang="en-US" sz="2300" dirty="0">
                <a:solidFill>
                  <a:srgbClr val="FF0000"/>
                </a:solidFill>
                <a:cs typeface="Arial" charset="0"/>
              </a:rPr>
              <a:t>&lt;contact info here&gt;</a:t>
            </a:r>
          </a:p>
          <a:p>
            <a:pPr marL="355690" indent="-355690">
              <a:spcAft>
                <a:spcPts val="1245"/>
              </a:spcAft>
              <a:buFont typeface="Wingdings" panose="05000000000000000000" pitchFamily="2" charset="2"/>
              <a:buChar char="§"/>
            </a:pPr>
            <a:r>
              <a:rPr lang="en-US" altLang="en-US" sz="2300" dirty="0">
                <a:cs typeface="Arial" charset="0"/>
              </a:rPr>
              <a:t>If you are under 65 and disabled, you are automatically enrolled in Medicare after receiving 24 consecutive months of SSDI.</a:t>
            </a:r>
          </a:p>
          <a:p>
            <a:endParaRPr lang="en-US" dirty="0"/>
          </a:p>
          <a:p>
            <a:r>
              <a:rPr lang="en-US" dirty="0"/>
              <a:t>If you sign up for </a:t>
            </a:r>
            <a:r>
              <a:rPr lang="en-US" b="1" dirty="0"/>
              <a:t>MyMedicare.gov</a:t>
            </a:r>
            <a:r>
              <a:rPr lang="en-US" dirty="0"/>
              <a:t>, you can use it to manage personal information about Original Medicare benefits.  It is a free, secure site that allows you to easily check information online about your coverage, enrollment status, and Medicare claims. </a:t>
            </a:r>
          </a:p>
        </p:txBody>
      </p:sp>
      <p:sp>
        <p:nvSpPr>
          <p:cNvPr id="4" name="Slide Number Placeholder 3"/>
          <p:cNvSpPr>
            <a:spLocks noGrp="1"/>
          </p:cNvSpPr>
          <p:nvPr>
            <p:ph type="sldNum" sz="quarter" idx="10"/>
          </p:nvPr>
        </p:nvSpPr>
        <p:spPr/>
        <p:txBody>
          <a:bodyPr/>
          <a:lstStyle/>
          <a:p>
            <a:fld id="{7C9C807D-BE9E-427D-9F45-69604B66C095}" type="slidenum">
              <a:rPr lang="en-US" smtClean="0"/>
              <a:t>13</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22"/>
              </a:spcBef>
            </a:pPr>
            <a:r>
              <a:rPr lang="en-US" dirty="0"/>
              <a:t>If you aren’t automatically enrolled, Your first opportunity to enroll in Medicare is during your </a:t>
            </a:r>
            <a:r>
              <a:rPr lang="en-US" b="1" dirty="0"/>
              <a:t>Initial Enrollment Period (IEP)</a:t>
            </a:r>
            <a:r>
              <a:rPr lang="en-US" dirty="0"/>
              <a:t>, which lasts 7 months. Your coverage starts based on when you enroll. If you enroll during the first 3 months of your IEP (the 3 months before the month you turn 65), your coverage will begin the first day of the month you turn 65. </a:t>
            </a:r>
          </a:p>
          <a:p>
            <a:pPr>
              <a:lnSpc>
                <a:spcPct val="110000"/>
              </a:lnSpc>
              <a:spcBef>
                <a:spcPts val="622"/>
              </a:spcBef>
            </a:pPr>
            <a:endParaRPr lang="en-US" dirty="0"/>
          </a:p>
          <a:p>
            <a:pPr>
              <a:lnSpc>
                <a:spcPct val="110000"/>
              </a:lnSpc>
              <a:spcBef>
                <a:spcPts val="622"/>
              </a:spcBef>
            </a:pPr>
            <a:r>
              <a:rPr lang="en-US" dirty="0"/>
              <a:t>If you enroll in Part A and/or Part B </a:t>
            </a:r>
          </a:p>
          <a:p>
            <a:pPr marL="177845" indent="-177845">
              <a:lnSpc>
                <a:spcPct val="110000"/>
              </a:lnSpc>
              <a:spcBef>
                <a:spcPts val="622"/>
              </a:spcBef>
              <a:buFont typeface="Wingdings" panose="05000000000000000000" pitchFamily="2" charset="2"/>
              <a:buChar char="§"/>
            </a:pPr>
            <a:r>
              <a:rPr lang="en-US" dirty="0"/>
              <a:t>The month you turn 65, your coverage starts one month after you sign up.</a:t>
            </a:r>
          </a:p>
          <a:p>
            <a:pPr marL="177845" indent="-177845">
              <a:lnSpc>
                <a:spcPct val="110000"/>
              </a:lnSpc>
              <a:spcBef>
                <a:spcPts val="622"/>
              </a:spcBef>
              <a:buFont typeface="Wingdings" panose="05000000000000000000" pitchFamily="2" charset="2"/>
              <a:buChar char="§"/>
            </a:pPr>
            <a:r>
              <a:rPr lang="en-US" dirty="0"/>
              <a:t>One month after you turn 65, your coverage starts 2 months after you sign up.</a:t>
            </a:r>
          </a:p>
          <a:p>
            <a:pPr marL="177845" indent="-177845">
              <a:lnSpc>
                <a:spcPct val="110000"/>
              </a:lnSpc>
              <a:spcBef>
                <a:spcPts val="622"/>
              </a:spcBef>
              <a:buFont typeface="Wingdings" panose="05000000000000000000" pitchFamily="2" charset="2"/>
              <a:buChar char="§"/>
            </a:pPr>
            <a:r>
              <a:rPr lang="en-US" dirty="0"/>
              <a:t>2 months after you turn 65, your coverage starts 3 months after you sign up.</a:t>
            </a:r>
          </a:p>
          <a:p>
            <a:pPr marL="177845" indent="-177845">
              <a:lnSpc>
                <a:spcPct val="110000"/>
              </a:lnSpc>
              <a:spcBef>
                <a:spcPts val="622"/>
              </a:spcBef>
              <a:buFont typeface="Wingdings" panose="05000000000000000000" pitchFamily="2" charset="2"/>
              <a:buChar char="§"/>
            </a:pPr>
            <a:r>
              <a:rPr lang="en-US" dirty="0"/>
              <a:t>3 months after you turn 65, your coverage starts 3 months after you sign up.</a:t>
            </a:r>
          </a:p>
          <a:p>
            <a:pPr marL="177845" indent="-177845">
              <a:lnSpc>
                <a:spcPct val="110000"/>
              </a:lnSpc>
              <a:spcBef>
                <a:spcPts val="622"/>
              </a:spcBef>
              <a:buFont typeface="Wingdings" panose="05000000000000000000" pitchFamily="2" charset="2"/>
              <a:buChar char="§"/>
            </a:pPr>
            <a:r>
              <a:rPr lang="en-US" dirty="0"/>
              <a:t>During the January 1-March 31 General Enrollment Period, your coverage starts on July 1.</a:t>
            </a:r>
          </a:p>
          <a:p>
            <a:pPr marL="177845" indent="-177845">
              <a:lnSpc>
                <a:spcPct val="110000"/>
              </a:lnSpc>
              <a:spcBef>
                <a:spcPts val="622"/>
              </a:spcBef>
              <a:buFont typeface="Wingdings" panose="05000000000000000000" pitchFamily="2" charset="2"/>
              <a:buChar char="§"/>
            </a:pPr>
            <a:endParaRPr lang="en-US" dirty="0"/>
          </a:p>
          <a:p>
            <a:pPr>
              <a:lnSpc>
                <a:spcPct val="110000"/>
              </a:lnSpc>
              <a:spcBef>
                <a:spcPts val="622"/>
              </a:spcBef>
            </a:pPr>
            <a:r>
              <a:rPr lang="en-US" dirty="0"/>
              <a:t>There is also a Special Enrollment Period:</a:t>
            </a:r>
          </a:p>
          <a:p>
            <a:pPr marL="355690" indent="-355690">
              <a:lnSpc>
                <a:spcPct val="90000"/>
              </a:lnSpc>
              <a:buFont typeface="Wingdings" panose="05000000000000000000" pitchFamily="2" charset="2"/>
              <a:buChar char="§"/>
            </a:pPr>
            <a:r>
              <a:rPr lang="en-US" altLang="en-US" sz="2500" b="1" dirty="0">
                <a:cs typeface="Arial" charset="0"/>
              </a:rPr>
              <a:t>Special Enrollment Period </a:t>
            </a:r>
            <a:endParaRPr lang="en-US" altLang="en-US" sz="2500" dirty="0">
              <a:cs typeface="Arial" charset="0"/>
            </a:endParaRPr>
          </a:p>
          <a:p>
            <a:pPr lvl="1">
              <a:lnSpc>
                <a:spcPct val="90000"/>
              </a:lnSpc>
            </a:pPr>
            <a:r>
              <a:rPr lang="en-US" altLang="en-US" sz="2100" dirty="0">
                <a:cs typeface="Arial" charset="0"/>
              </a:rPr>
              <a:t>If you wait to enroll in Part B because you or your spouse are still working and have group health plan coverage, you can sign up during the 8 months following the month the group plan coverage ends OR employment ends (whichever is first).  </a:t>
            </a:r>
            <a:r>
              <a:rPr lang="en-US" altLang="en-US" sz="2100" b="1" dirty="0">
                <a:cs typeface="Arial" charset="0"/>
              </a:rPr>
              <a:t>There will be no penalty.</a:t>
            </a:r>
          </a:p>
          <a:p>
            <a:pPr>
              <a:lnSpc>
                <a:spcPct val="90000"/>
              </a:lnSpc>
            </a:pPr>
            <a:endParaRPr lang="en-US" altLang="en-US" sz="2500" b="1" dirty="0">
              <a:cs typeface="Arial" charset="0"/>
            </a:endParaRPr>
          </a:p>
          <a:p>
            <a:pPr marL="355690" indent="-355690">
              <a:lnSpc>
                <a:spcPct val="90000"/>
              </a:lnSpc>
              <a:buFont typeface="Wingdings" panose="05000000000000000000" pitchFamily="2" charset="2"/>
              <a:buChar char="§"/>
            </a:pPr>
            <a:r>
              <a:rPr lang="en-US" altLang="en-US" sz="2500" b="1" dirty="0">
                <a:cs typeface="Arial" charset="0"/>
              </a:rPr>
              <a:t>General Enrollment Period</a:t>
            </a:r>
          </a:p>
          <a:p>
            <a:pPr lvl="1">
              <a:lnSpc>
                <a:spcPct val="90000"/>
              </a:lnSpc>
            </a:pPr>
            <a:r>
              <a:rPr lang="en-US" altLang="en-US" sz="2100" dirty="0">
                <a:cs typeface="Arial" charset="0"/>
              </a:rPr>
              <a:t>January 1 through March 31. (For those who did not sign up during initial enrollment.) </a:t>
            </a:r>
            <a:r>
              <a:rPr lang="en-US" altLang="en-US" sz="2100" b="1" dirty="0">
                <a:cs typeface="Arial" charset="0"/>
              </a:rPr>
              <a:t>Penalty: </a:t>
            </a:r>
            <a:r>
              <a:rPr lang="en-US" altLang="en-US" sz="2100" dirty="0">
                <a:cs typeface="Arial" charset="0"/>
              </a:rPr>
              <a:t>Cost of Part B premium will go up 10% for each full 12-month period you delay enrolling. Coverage begins July 1.</a:t>
            </a:r>
          </a:p>
          <a:p>
            <a:endParaRPr lang="en-US" dirty="0"/>
          </a:p>
          <a:p>
            <a:r>
              <a:rPr lang="en-US" dirty="0"/>
              <a:t>The main point to remember is that if you are not receiving early retirement benefits, you should plan to enroll with Social Security about 3 months before you turn 65.  </a:t>
            </a:r>
          </a:p>
        </p:txBody>
      </p:sp>
      <p:sp>
        <p:nvSpPr>
          <p:cNvPr id="4" name="Slide Number Placeholder 3"/>
          <p:cNvSpPr>
            <a:spLocks noGrp="1"/>
          </p:cNvSpPr>
          <p:nvPr>
            <p:ph type="sldNum" sz="quarter" idx="10"/>
          </p:nvPr>
        </p:nvSpPr>
        <p:spPr/>
        <p:txBody>
          <a:bodyPr/>
          <a:lstStyle/>
          <a:p>
            <a:fld id="{7C9C807D-BE9E-427D-9F45-69604B66C095}" type="slidenum">
              <a:rPr lang="en-US" smtClean="0"/>
              <a:t>14</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22"/>
              </a:spcBef>
            </a:pPr>
            <a:r>
              <a:rPr lang="en-US" dirty="0"/>
              <a:t>Many people continue to work after they turn 65, so it is important to be clear about these points.  </a:t>
            </a:r>
            <a:r>
              <a:rPr lang="en-US" b="1" i="1" dirty="0"/>
              <a:t>Most people get Part A for free, so if still working, they enroll in Part A but delay Part B until they retire.</a:t>
            </a:r>
          </a:p>
          <a:p>
            <a:pPr>
              <a:lnSpc>
                <a:spcPct val="110000"/>
              </a:lnSpc>
              <a:spcBef>
                <a:spcPts val="622"/>
              </a:spcBef>
            </a:pPr>
            <a:endParaRPr lang="en-US" dirty="0"/>
          </a:p>
          <a:p>
            <a:pPr marL="355690" indent="-355690">
              <a:buFont typeface="Arial" panose="020B0604020202020204" pitchFamily="34" charset="0"/>
              <a:buChar char="•"/>
            </a:pPr>
            <a:r>
              <a:rPr lang="en-US" sz="2500" b="1" dirty="0"/>
              <a:t>You can delay enrollment in Medicare if</a:t>
            </a:r>
          </a:p>
          <a:p>
            <a:pPr marL="770662" lvl="1" indent="-296408">
              <a:buFont typeface="Arial" panose="020B0604020202020204" pitchFamily="34" charset="0"/>
              <a:buChar char="•"/>
            </a:pPr>
            <a:r>
              <a:rPr lang="en-US" dirty="0"/>
              <a:t>You/your spouse are currently working </a:t>
            </a:r>
            <a:r>
              <a:rPr lang="en-US" b="1" i="1" dirty="0"/>
              <a:t>and</a:t>
            </a:r>
          </a:p>
          <a:p>
            <a:pPr marL="770662" lvl="1" indent="-296408">
              <a:buFont typeface="Arial" panose="020B0604020202020204" pitchFamily="34" charset="0"/>
              <a:buChar char="•"/>
            </a:pPr>
            <a:r>
              <a:rPr lang="en-US" dirty="0"/>
              <a:t>Employer has more than 20 employees (if less than 20 employees you should take Medicare at age 65, even if you are still working.)</a:t>
            </a:r>
          </a:p>
          <a:p>
            <a:pPr marL="296408" indent="-296408">
              <a:buFont typeface="Arial" panose="020B0604020202020204" pitchFamily="34" charset="0"/>
              <a:buChar char="•"/>
            </a:pPr>
            <a:endParaRPr lang="en-US" dirty="0"/>
          </a:p>
          <a:p>
            <a:pPr marL="355690" indent="-355690">
              <a:buFont typeface="Arial" panose="020B0604020202020204" pitchFamily="34" charset="0"/>
              <a:buChar char="•"/>
            </a:pPr>
            <a:r>
              <a:rPr lang="en-US" sz="2500" b="1" dirty="0"/>
              <a:t>Enroll in Medicare anytime while actively working</a:t>
            </a:r>
          </a:p>
          <a:p>
            <a:pPr marL="355690" indent="-355690">
              <a:buFont typeface="Arial" panose="020B0604020202020204" pitchFamily="34" charset="0"/>
              <a:buChar char="•"/>
            </a:pPr>
            <a:r>
              <a:rPr lang="en-US" sz="2500" b="1" i="1" dirty="0"/>
              <a:t>Must </a:t>
            </a:r>
            <a:r>
              <a:rPr lang="en-US" sz="2500" b="1" dirty="0"/>
              <a:t>enroll within 8 months of</a:t>
            </a:r>
          </a:p>
          <a:p>
            <a:pPr marL="770662" lvl="1" indent="-296408">
              <a:buFont typeface="Arial" panose="020B0604020202020204" pitchFamily="34" charset="0"/>
              <a:buChar char="•"/>
            </a:pPr>
            <a:r>
              <a:rPr lang="en-US" dirty="0"/>
              <a:t>Stop work (quit or retire), or</a:t>
            </a:r>
          </a:p>
          <a:p>
            <a:pPr marL="770662" lvl="1" indent="-296408">
              <a:buFont typeface="Arial" panose="020B0604020202020204" pitchFamily="34" charset="0"/>
              <a:buChar char="•"/>
            </a:pPr>
            <a:r>
              <a:rPr lang="en-US" dirty="0"/>
              <a:t>Lose health insurance through work</a:t>
            </a:r>
          </a:p>
          <a:p>
            <a:pPr marL="296408" indent="-296408">
              <a:buFont typeface="Arial" panose="020B0604020202020204" pitchFamily="34" charset="0"/>
              <a:buChar char="•"/>
            </a:pPr>
            <a:endParaRPr lang="en-US" dirty="0"/>
          </a:p>
          <a:p>
            <a:r>
              <a:rPr lang="en-US" dirty="0"/>
              <a:t>After 8 months a late enrollment penalty will apply and you will need to wait until the General Enrollment Period.</a:t>
            </a:r>
          </a:p>
          <a:p>
            <a:pPr>
              <a:lnSpc>
                <a:spcPct val="110000"/>
              </a:lnSpc>
              <a:spcBef>
                <a:spcPts val="622"/>
              </a:spcBef>
            </a:pPr>
            <a:endParaRPr lang="en-US" dirty="0"/>
          </a:p>
          <a:p>
            <a:pPr marL="177845" indent="-177845">
              <a:lnSpc>
                <a:spcPct val="110000"/>
              </a:lnSpc>
              <a:spcBef>
                <a:spcPts val="622"/>
              </a:spcBef>
              <a:buFont typeface="Arial" panose="020B0604020202020204" pitchFamily="34" charset="0"/>
              <a:buChar char="•"/>
            </a:pPr>
            <a:r>
              <a:rPr lang="en-US" dirty="0"/>
              <a:t>Please note that COBRA and Retiree Coverage are not active employer coverage.  If you have COBRA or Retiree Coverage and you do not enroll in Medicare during your initial enrollment period, the late enrollment penalty will apply and you will need to wait until the General Enrollment Period (January 1 – March 31, and your coverage will not start until July 1.)</a:t>
            </a:r>
          </a:p>
        </p:txBody>
      </p:sp>
      <p:sp>
        <p:nvSpPr>
          <p:cNvPr id="4" name="Slide Number Placeholder 3"/>
          <p:cNvSpPr>
            <a:spLocks noGrp="1"/>
          </p:cNvSpPr>
          <p:nvPr>
            <p:ph type="sldNum" sz="quarter" idx="10"/>
          </p:nvPr>
        </p:nvSpPr>
        <p:spPr/>
        <p:txBody>
          <a:bodyPr/>
          <a:lstStyle/>
          <a:p>
            <a:fld id="{7C9C807D-BE9E-427D-9F45-69604B66C095}" type="slidenum">
              <a:rPr lang="en-US" smtClean="0"/>
              <a:t>15</a:t>
            </a:fld>
            <a:endParaRPr lang="en-US"/>
          </a:p>
        </p:txBody>
      </p:sp>
    </p:spTree>
    <p:extLst>
      <p:ext uri="{BB962C8B-B14F-4D97-AF65-F5344CB8AC3E}">
        <p14:creationId xmlns:p14="http://schemas.microsoft.com/office/powerpoint/2010/main" val="68055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22"/>
              </a:spcBef>
            </a:pPr>
            <a:r>
              <a:rPr lang="en-US" dirty="0"/>
              <a:t>Many people continue to work after they turn 65, so it is important to be clear about these points.  </a:t>
            </a:r>
            <a:r>
              <a:rPr lang="en-US" b="1" i="1" dirty="0"/>
              <a:t>Most people get Part A for free, so if still working, they enroll in Part A but delay Part B until they retire.</a:t>
            </a:r>
          </a:p>
          <a:p>
            <a:pPr>
              <a:lnSpc>
                <a:spcPct val="110000"/>
              </a:lnSpc>
              <a:spcBef>
                <a:spcPts val="622"/>
              </a:spcBef>
            </a:pPr>
            <a:endParaRPr lang="en-US" dirty="0"/>
          </a:p>
          <a:p>
            <a:pPr marL="355690" indent="-355690">
              <a:buFont typeface="Arial" panose="020B0604020202020204" pitchFamily="34" charset="0"/>
              <a:buChar char="•"/>
            </a:pPr>
            <a:r>
              <a:rPr lang="en-US" sz="2500" b="1" dirty="0"/>
              <a:t>You can delay enrollment in Medicare if</a:t>
            </a:r>
          </a:p>
          <a:p>
            <a:pPr marL="770662" lvl="1" indent="-296408">
              <a:buFont typeface="Arial" panose="020B0604020202020204" pitchFamily="34" charset="0"/>
              <a:buChar char="•"/>
            </a:pPr>
            <a:r>
              <a:rPr lang="en-US" dirty="0"/>
              <a:t>You/your spouse are currently working </a:t>
            </a:r>
            <a:r>
              <a:rPr lang="en-US" b="1" i="1" dirty="0"/>
              <a:t>and</a:t>
            </a:r>
          </a:p>
          <a:p>
            <a:pPr marL="770662" lvl="1" indent="-296408">
              <a:buFont typeface="Arial" panose="020B0604020202020204" pitchFamily="34" charset="0"/>
              <a:buChar char="•"/>
            </a:pPr>
            <a:r>
              <a:rPr lang="en-US" dirty="0"/>
              <a:t>Employer has more than 20 employees (if less than 20 employees you should take Medicare at age 65, even if you are still working.)</a:t>
            </a:r>
          </a:p>
          <a:p>
            <a:pPr marL="296408" indent="-296408">
              <a:buFont typeface="Arial" panose="020B0604020202020204" pitchFamily="34" charset="0"/>
              <a:buChar char="•"/>
            </a:pPr>
            <a:endParaRPr lang="en-US" dirty="0"/>
          </a:p>
          <a:p>
            <a:pPr marL="355690" indent="-355690">
              <a:buFont typeface="Arial" panose="020B0604020202020204" pitchFamily="34" charset="0"/>
              <a:buChar char="•"/>
            </a:pPr>
            <a:r>
              <a:rPr lang="en-US" sz="2500" b="1" dirty="0"/>
              <a:t>Enroll in Medicare anytime while actively working</a:t>
            </a:r>
          </a:p>
          <a:p>
            <a:pPr marL="355690" indent="-355690">
              <a:buFont typeface="Arial" panose="020B0604020202020204" pitchFamily="34" charset="0"/>
              <a:buChar char="•"/>
            </a:pPr>
            <a:r>
              <a:rPr lang="en-US" sz="2500" b="1" i="1" dirty="0"/>
              <a:t>Must </a:t>
            </a:r>
            <a:r>
              <a:rPr lang="en-US" sz="2500" b="1" dirty="0"/>
              <a:t>enroll within 8 months of</a:t>
            </a:r>
          </a:p>
          <a:p>
            <a:pPr marL="770662" lvl="1" indent="-296408">
              <a:buFont typeface="Arial" panose="020B0604020202020204" pitchFamily="34" charset="0"/>
              <a:buChar char="•"/>
            </a:pPr>
            <a:r>
              <a:rPr lang="en-US" dirty="0"/>
              <a:t>Stop work (quit or retire), or</a:t>
            </a:r>
          </a:p>
          <a:p>
            <a:pPr marL="770662" lvl="1" indent="-296408">
              <a:buFont typeface="Arial" panose="020B0604020202020204" pitchFamily="34" charset="0"/>
              <a:buChar char="•"/>
            </a:pPr>
            <a:r>
              <a:rPr lang="en-US" dirty="0"/>
              <a:t>Lose health insurance through work</a:t>
            </a:r>
          </a:p>
          <a:p>
            <a:pPr marL="296408" indent="-296408">
              <a:buFont typeface="Arial" panose="020B0604020202020204" pitchFamily="34" charset="0"/>
              <a:buChar char="•"/>
            </a:pPr>
            <a:endParaRPr lang="en-US" dirty="0"/>
          </a:p>
          <a:p>
            <a:r>
              <a:rPr lang="en-US" dirty="0"/>
              <a:t>After 8 months a late enrollment penalty will apply and you will need to wait until the General Enrollment Period.</a:t>
            </a:r>
          </a:p>
          <a:p>
            <a:pPr>
              <a:lnSpc>
                <a:spcPct val="110000"/>
              </a:lnSpc>
              <a:spcBef>
                <a:spcPts val="622"/>
              </a:spcBef>
            </a:pPr>
            <a:endParaRPr lang="en-US" dirty="0"/>
          </a:p>
          <a:p>
            <a:pPr marL="177845" indent="-177845">
              <a:lnSpc>
                <a:spcPct val="110000"/>
              </a:lnSpc>
              <a:spcBef>
                <a:spcPts val="622"/>
              </a:spcBef>
              <a:buFont typeface="Arial" panose="020B0604020202020204" pitchFamily="34" charset="0"/>
              <a:buChar char="•"/>
            </a:pPr>
            <a:r>
              <a:rPr lang="en-US" dirty="0"/>
              <a:t>Please note that COBRA and Retiree Coverage are not active employer coverage.  If you have COBRA or Retiree Coverage and you do not enroll in Medicare during your initial enrollment period, the late enrollment penalty will apply and you will need to wait until the General Enrollment Period (January 1 – March 31, and your coverage will not start until July 1.)</a:t>
            </a:r>
          </a:p>
        </p:txBody>
      </p:sp>
      <p:sp>
        <p:nvSpPr>
          <p:cNvPr id="4" name="Slide Number Placeholder 3"/>
          <p:cNvSpPr>
            <a:spLocks noGrp="1"/>
          </p:cNvSpPr>
          <p:nvPr>
            <p:ph type="sldNum" sz="quarter" idx="10"/>
          </p:nvPr>
        </p:nvSpPr>
        <p:spPr/>
        <p:txBody>
          <a:bodyPr/>
          <a:lstStyle/>
          <a:p>
            <a:fld id="{7C9C807D-BE9E-427D-9F45-69604B66C095}" type="slidenum">
              <a:rPr lang="en-US" smtClean="0"/>
              <a:t>16</a:t>
            </a:fld>
            <a:endParaRPr lang="en-US"/>
          </a:p>
        </p:txBody>
      </p:sp>
    </p:spTree>
    <p:extLst>
      <p:ext uri="{BB962C8B-B14F-4D97-AF65-F5344CB8AC3E}">
        <p14:creationId xmlns:p14="http://schemas.microsoft.com/office/powerpoint/2010/main" val="965392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Gather some information before making your enrollment decision:</a:t>
            </a:r>
          </a:p>
          <a:p>
            <a:pPr marL="177845" indent="-177845">
              <a:buFont typeface="Arial" panose="020B0604020202020204" pitchFamily="34" charset="0"/>
              <a:buChar char="•"/>
              <a:defRPr/>
            </a:pPr>
            <a:r>
              <a:rPr lang="en-US" altLang="en-US" dirty="0"/>
              <a:t>If you are working and turn 65, check with the health insurance and your human resources department to find out what you need to do or what you need to report when you become Medicare eligible. </a:t>
            </a:r>
          </a:p>
          <a:p>
            <a:pPr marL="177845" indent="-177845">
              <a:buFont typeface="Arial" panose="020B0604020202020204" pitchFamily="34" charset="0"/>
              <a:buChar char="•"/>
              <a:defRPr/>
            </a:pPr>
            <a:r>
              <a:rPr lang="en-US" altLang="en-US" dirty="0"/>
              <a:t>Ask if you need to take both Part A and B or just Part A. –Remember the rules for delaying Part B…</a:t>
            </a:r>
          </a:p>
          <a:p>
            <a:pPr marL="177845" indent="-177845">
              <a:buFont typeface="Arial" panose="020B0604020202020204" pitchFamily="34" charset="0"/>
              <a:buChar char="•"/>
              <a:defRPr/>
            </a:pPr>
            <a:r>
              <a:rPr lang="en-US" altLang="en-US" dirty="0"/>
              <a:t>If you choose to delay Part B, you need to do that through Social Security.  You will then have a special enrollment period—8 month period that begins when your group plan coverage ends or your employment ends, during which time you can sign up for Part B without a Penalty.</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17</a:t>
            </a:fld>
            <a:endParaRPr lang="en-US"/>
          </a:p>
        </p:txBody>
      </p:sp>
    </p:spTree>
    <p:extLst>
      <p:ext uri="{BB962C8B-B14F-4D97-AF65-F5344CB8AC3E}">
        <p14:creationId xmlns:p14="http://schemas.microsoft.com/office/powerpoint/2010/main" val="1617635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22"/>
              </a:spcBef>
            </a:pPr>
            <a:r>
              <a:rPr lang="en-US" dirty="0"/>
              <a:t>If you aren’t automatically enrolled, Your first opportunity to enroll in Medicare is during your </a:t>
            </a:r>
            <a:r>
              <a:rPr lang="en-US" b="1" dirty="0"/>
              <a:t>Initial Enrollment Period (IEP)</a:t>
            </a:r>
            <a:r>
              <a:rPr lang="en-US" dirty="0"/>
              <a:t>, which lasts 7 months. Your coverage starts based on when you enroll. If you enroll during the first 3 months of your IEP (the 3 months before the month you turn 65), your coverage will begin the first day of the month you turn 65. </a:t>
            </a:r>
          </a:p>
          <a:p>
            <a:pPr>
              <a:lnSpc>
                <a:spcPct val="110000"/>
              </a:lnSpc>
              <a:spcBef>
                <a:spcPts val="622"/>
              </a:spcBef>
            </a:pPr>
            <a:endParaRPr lang="en-US" dirty="0"/>
          </a:p>
          <a:p>
            <a:pPr>
              <a:lnSpc>
                <a:spcPct val="110000"/>
              </a:lnSpc>
              <a:spcBef>
                <a:spcPts val="622"/>
              </a:spcBef>
            </a:pPr>
            <a:r>
              <a:rPr lang="en-US" dirty="0"/>
              <a:t>If you enroll in Part A and/or Part B </a:t>
            </a:r>
          </a:p>
          <a:p>
            <a:pPr marL="177845" indent="-177845">
              <a:lnSpc>
                <a:spcPct val="110000"/>
              </a:lnSpc>
              <a:spcBef>
                <a:spcPts val="622"/>
              </a:spcBef>
              <a:buFont typeface="Wingdings" panose="05000000000000000000" pitchFamily="2" charset="2"/>
              <a:buChar char="§"/>
            </a:pPr>
            <a:r>
              <a:rPr lang="en-US" dirty="0"/>
              <a:t>The month you turn 65, your coverage starts one month after you sign up.</a:t>
            </a:r>
          </a:p>
          <a:p>
            <a:pPr marL="177845" indent="-177845">
              <a:lnSpc>
                <a:spcPct val="110000"/>
              </a:lnSpc>
              <a:spcBef>
                <a:spcPts val="622"/>
              </a:spcBef>
              <a:buFont typeface="Wingdings" panose="05000000000000000000" pitchFamily="2" charset="2"/>
              <a:buChar char="§"/>
            </a:pPr>
            <a:r>
              <a:rPr lang="en-US" dirty="0"/>
              <a:t>One month after you turn 65, your coverage starts 2 months after you sign up.</a:t>
            </a:r>
          </a:p>
          <a:p>
            <a:pPr marL="177845" indent="-177845">
              <a:lnSpc>
                <a:spcPct val="110000"/>
              </a:lnSpc>
              <a:spcBef>
                <a:spcPts val="622"/>
              </a:spcBef>
              <a:buFont typeface="Wingdings" panose="05000000000000000000" pitchFamily="2" charset="2"/>
              <a:buChar char="§"/>
            </a:pPr>
            <a:r>
              <a:rPr lang="en-US" dirty="0"/>
              <a:t>2 months after you turn 65, your coverage starts 3 months after you sign up.</a:t>
            </a:r>
          </a:p>
          <a:p>
            <a:pPr marL="177845" indent="-177845">
              <a:lnSpc>
                <a:spcPct val="110000"/>
              </a:lnSpc>
              <a:spcBef>
                <a:spcPts val="622"/>
              </a:spcBef>
              <a:buFont typeface="Wingdings" panose="05000000000000000000" pitchFamily="2" charset="2"/>
              <a:buChar char="§"/>
            </a:pPr>
            <a:r>
              <a:rPr lang="en-US" dirty="0"/>
              <a:t>3 months after you turn 65, your coverage starts 3 months after you sign up.</a:t>
            </a:r>
          </a:p>
          <a:p>
            <a:pPr marL="177845" indent="-177845">
              <a:lnSpc>
                <a:spcPct val="110000"/>
              </a:lnSpc>
              <a:spcBef>
                <a:spcPts val="622"/>
              </a:spcBef>
              <a:buFont typeface="Wingdings" panose="05000000000000000000" pitchFamily="2" charset="2"/>
              <a:buChar char="§"/>
            </a:pPr>
            <a:r>
              <a:rPr lang="en-US" dirty="0"/>
              <a:t>During the January 1-March 31 General Enrollment Period, your coverage starts on July 1.</a:t>
            </a:r>
          </a:p>
          <a:p>
            <a:pPr marL="177845" indent="-177845">
              <a:lnSpc>
                <a:spcPct val="110000"/>
              </a:lnSpc>
              <a:spcBef>
                <a:spcPts val="622"/>
              </a:spcBef>
              <a:buFont typeface="Wingdings" panose="05000000000000000000" pitchFamily="2" charset="2"/>
              <a:buChar char="§"/>
            </a:pPr>
            <a:endParaRPr lang="en-US" dirty="0"/>
          </a:p>
          <a:p>
            <a:pPr>
              <a:lnSpc>
                <a:spcPct val="110000"/>
              </a:lnSpc>
              <a:spcBef>
                <a:spcPts val="622"/>
              </a:spcBef>
            </a:pPr>
            <a:r>
              <a:rPr lang="en-US" dirty="0"/>
              <a:t>There is also a Special Enrollment Period:</a:t>
            </a:r>
          </a:p>
          <a:p>
            <a:pPr marL="355690" indent="-355690">
              <a:lnSpc>
                <a:spcPct val="90000"/>
              </a:lnSpc>
              <a:buFont typeface="Wingdings" panose="05000000000000000000" pitchFamily="2" charset="2"/>
              <a:buChar char="§"/>
            </a:pPr>
            <a:r>
              <a:rPr lang="en-US" altLang="en-US" sz="2500" b="1" dirty="0">
                <a:cs typeface="Arial" charset="0"/>
              </a:rPr>
              <a:t>Special Enrollment Period </a:t>
            </a:r>
            <a:endParaRPr lang="en-US" altLang="en-US" sz="2500" dirty="0">
              <a:cs typeface="Arial" charset="0"/>
            </a:endParaRPr>
          </a:p>
          <a:p>
            <a:pPr lvl="1">
              <a:lnSpc>
                <a:spcPct val="90000"/>
              </a:lnSpc>
            </a:pPr>
            <a:r>
              <a:rPr lang="en-US" altLang="en-US" sz="2100" dirty="0">
                <a:cs typeface="Arial" charset="0"/>
              </a:rPr>
              <a:t>If you wait to enroll in Part B because you or your spouse are still working and have group health plan coverage, you can sign up during the 8 months following the month the group plan coverage ends OR employment ends (whichever is first).  </a:t>
            </a:r>
            <a:r>
              <a:rPr lang="en-US" altLang="en-US" sz="2100" b="1" dirty="0">
                <a:cs typeface="Arial" charset="0"/>
              </a:rPr>
              <a:t>There will be no penalty.</a:t>
            </a:r>
          </a:p>
          <a:p>
            <a:pPr>
              <a:lnSpc>
                <a:spcPct val="90000"/>
              </a:lnSpc>
            </a:pPr>
            <a:endParaRPr lang="en-US" altLang="en-US" sz="2500" b="1" dirty="0">
              <a:cs typeface="Arial" charset="0"/>
            </a:endParaRPr>
          </a:p>
          <a:p>
            <a:pPr marL="355690" indent="-355690">
              <a:lnSpc>
                <a:spcPct val="90000"/>
              </a:lnSpc>
              <a:buFont typeface="Wingdings" panose="05000000000000000000" pitchFamily="2" charset="2"/>
              <a:buChar char="§"/>
            </a:pPr>
            <a:r>
              <a:rPr lang="en-US" altLang="en-US" sz="2500" b="1" dirty="0">
                <a:cs typeface="Arial" charset="0"/>
              </a:rPr>
              <a:t>General Enrollment Period</a:t>
            </a:r>
          </a:p>
          <a:p>
            <a:pPr lvl="1">
              <a:lnSpc>
                <a:spcPct val="90000"/>
              </a:lnSpc>
            </a:pPr>
            <a:r>
              <a:rPr lang="en-US" altLang="en-US" sz="2100" dirty="0">
                <a:cs typeface="Arial" charset="0"/>
              </a:rPr>
              <a:t>January 1 through March 31. (For those who did not sign up during initial enrollment.) </a:t>
            </a:r>
            <a:r>
              <a:rPr lang="en-US" altLang="en-US" sz="2100" b="1" dirty="0">
                <a:cs typeface="Arial" charset="0"/>
              </a:rPr>
              <a:t>Penalty: </a:t>
            </a:r>
            <a:r>
              <a:rPr lang="en-US" altLang="en-US" sz="2100" dirty="0">
                <a:cs typeface="Arial" charset="0"/>
              </a:rPr>
              <a:t>Cost of Part B premium will go up 10% for each full 12-month period you delay enrolling. Coverage begins July 1.</a:t>
            </a:r>
          </a:p>
          <a:p>
            <a:endParaRPr lang="en-US" dirty="0"/>
          </a:p>
          <a:p>
            <a:r>
              <a:rPr lang="en-US" dirty="0"/>
              <a:t>The main point to remember is that if you are not receiving early retirement benefits, you should plan to enroll with Social Security about 3 months before you turn 65.  </a:t>
            </a:r>
          </a:p>
        </p:txBody>
      </p:sp>
      <p:sp>
        <p:nvSpPr>
          <p:cNvPr id="4" name="Slide Number Placeholder 3"/>
          <p:cNvSpPr>
            <a:spLocks noGrp="1"/>
          </p:cNvSpPr>
          <p:nvPr>
            <p:ph type="sldNum" sz="quarter" idx="10"/>
          </p:nvPr>
        </p:nvSpPr>
        <p:spPr/>
        <p:txBody>
          <a:bodyPr/>
          <a:lstStyle/>
          <a:p>
            <a:fld id="{7C9C807D-BE9E-427D-9F45-69604B66C095}" type="slidenum">
              <a:rPr lang="en-US" smtClean="0"/>
              <a:t>18</a:t>
            </a:fld>
            <a:endParaRPr lang="en-US"/>
          </a:p>
        </p:txBody>
      </p:sp>
    </p:spTree>
    <p:extLst>
      <p:ext uri="{BB962C8B-B14F-4D97-AF65-F5344CB8AC3E}">
        <p14:creationId xmlns:p14="http://schemas.microsoft.com/office/powerpoint/2010/main" val="3332088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22"/>
              </a:spcBef>
            </a:pPr>
            <a:r>
              <a:rPr lang="en-US" dirty="0"/>
              <a:t>If you aren’t automatically enrolled, Your first opportunity to enroll in Medicare is during your </a:t>
            </a:r>
            <a:r>
              <a:rPr lang="en-US" b="1" dirty="0"/>
              <a:t>Initial Enrollment Period (IEP)</a:t>
            </a:r>
            <a:r>
              <a:rPr lang="en-US" dirty="0"/>
              <a:t>, which lasts 7 months. Your coverage starts based on when you enroll. If you enroll during the first 3 months of your IEP (the 3 months before the month you turn 65), your coverage will begin the first day of the month you turn 65. </a:t>
            </a:r>
          </a:p>
          <a:p>
            <a:pPr>
              <a:lnSpc>
                <a:spcPct val="110000"/>
              </a:lnSpc>
              <a:spcBef>
                <a:spcPts val="622"/>
              </a:spcBef>
            </a:pPr>
            <a:endParaRPr lang="en-US" dirty="0"/>
          </a:p>
          <a:p>
            <a:pPr>
              <a:lnSpc>
                <a:spcPct val="110000"/>
              </a:lnSpc>
              <a:spcBef>
                <a:spcPts val="622"/>
              </a:spcBef>
            </a:pPr>
            <a:r>
              <a:rPr lang="en-US" dirty="0"/>
              <a:t>If you enroll in Part A and/or Part B </a:t>
            </a:r>
          </a:p>
          <a:p>
            <a:pPr marL="177845" indent="-177845">
              <a:lnSpc>
                <a:spcPct val="110000"/>
              </a:lnSpc>
              <a:spcBef>
                <a:spcPts val="622"/>
              </a:spcBef>
              <a:buFont typeface="Wingdings" panose="05000000000000000000" pitchFamily="2" charset="2"/>
              <a:buChar char="§"/>
            </a:pPr>
            <a:r>
              <a:rPr lang="en-US" dirty="0"/>
              <a:t>The month you turn 65, your coverage starts one month after you sign up.</a:t>
            </a:r>
          </a:p>
          <a:p>
            <a:pPr marL="177845" indent="-177845">
              <a:lnSpc>
                <a:spcPct val="110000"/>
              </a:lnSpc>
              <a:spcBef>
                <a:spcPts val="622"/>
              </a:spcBef>
              <a:buFont typeface="Wingdings" panose="05000000000000000000" pitchFamily="2" charset="2"/>
              <a:buChar char="§"/>
            </a:pPr>
            <a:r>
              <a:rPr lang="en-US" dirty="0"/>
              <a:t>One month after you turn 65, your coverage starts 2 months after you sign up.</a:t>
            </a:r>
          </a:p>
          <a:p>
            <a:pPr marL="177845" indent="-177845">
              <a:lnSpc>
                <a:spcPct val="110000"/>
              </a:lnSpc>
              <a:spcBef>
                <a:spcPts val="622"/>
              </a:spcBef>
              <a:buFont typeface="Wingdings" panose="05000000000000000000" pitchFamily="2" charset="2"/>
              <a:buChar char="§"/>
            </a:pPr>
            <a:r>
              <a:rPr lang="en-US" dirty="0"/>
              <a:t>2 months after you turn 65, your coverage starts 3 months after you sign up.</a:t>
            </a:r>
          </a:p>
          <a:p>
            <a:pPr marL="177845" indent="-177845">
              <a:lnSpc>
                <a:spcPct val="110000"/>
              </a:lnSpc>
              <a:spcBef>
                <a:spcPts val="622"/>
              </a:spcBef>
              <a:buFont typeface="Wingdings" panose="05000000000000000000" pitchFamily="2" charset="2"/>
              <a:buChar char="§"/>
            </a:pPr>
            <a:r>
              <a:rPr lang="en-US" dirty="0"/>
              <a:t>3 months after you turn 65, your coverage starts 3 months after you sign up.</a:t>
            </a:r>
          </a:p>
          <a:p>
            <a:pPr marL="177845" indent="-177845">
              <a:lnSpc>
                <a:spcPct val="110000"/>
              </a:lnSpc>
              <a:spcBef>
                <a:spcPts val="622"/>
              </a:spcBef>
              <a:buFont typeface="Wingdings" panose="05000000000000000000" pitchFamily="2" charset="2"/>
              <a:buChar char="§"/>
            </a:pPr>
            <a:r>
              <a:rPr lang="en-US" dirty="0"/>
              <a:t>During the January 1-March 31 General Enrollment Period, your coverage starts on July 1.</a:t>
            </a:r>
          </a:p>
          <a:p>
            <a:pPr marL="177845" indent="-177845">
              <a:lnSpc>
                <a:spcPct val="110000"/>
              </a:lnSpc>
              <a:spcBef>
                <a:spcPts val="622"/>
              </a:spcBef>
              <a:buFont typeface="Wingdings" panose="05000000000000000000" pitchFamily="2" charset="2"/>
              <a:buChar char="§"/>
            </a:pPr>
            <a:endParaRPr lang="en-US" dirty="0"/>
          </a:p>
          <a:p>
            <a:pPr>
              <a:lnSpc>
                <a:spcPct val="110000"/>
              </a:lnSpc>
              <a:spcBef>
                <a:spcPts val="622"/>
              </a:spcBef>
            </a:pPr>
            <a:r>
              <a:rPr lang="en-US" dirty="0"/>
              <a:t>There is also a Special Enrollment Period:</a:t>
            </a:r>
          </a:p>
          <a:p>
            <a:pPr marL="355690" indent="-355690">
              <a:lnSpc>
                <a:spcPct val="90000"/>
              </a:lnSpc>
              <a:buFont typeface="Wingdings" panose="05000000000000000000" pitchFamily="2" charset="2"/>
              <a:buChar char="§"/>
            </a:pPr>
            <a:r>
              <a:rPr lang="en-US" altLang="en-US" sz="2500" b="1" dirty="0">
                <a:cs typeface="Arial" charset="0"/>
              </a:rPr>
              <a:t>Special Enrollment Period </a:t>
            </a:r>
            <a:endParaRPr lang="en-US" altLang="en-US" sz="2500" dirty="0">
              <a:cs typeface="Arial" charset="0"/>
            </a:endParaRPr>
          </a:p>
          <a:p>
            <a:pPr lvl="1">
              <a:lnSpc>
                <a:spcPct val="90000"/>
              </a:lnSpc>
            </a:pPr>
            <a:r>
              <a:rPr lang="en-US" altLang="en-US" sz="2100" dirty="0">
                <a:cs typeface="Arial" charset="0"/>
              </a:rPr>
              <a:t>If you wait to enroll in Part B because you or your spouse are still working and have group health plan coverage, you can sign up during the 8 months following the month the group plan coverage ends OR employment ends (whichever is first).  </a:t>
            </a:r>
            <a:r>
              <a:rPr lang="en-US" altLang="en-US" sz="2100" b="1" dirty="0">
                <a:cs typeface="Arial" charset="0"/>
              </a:rPr>
              <a:t>There will be no penalty.</a:t>
            </a:r>
          </a:p>
          <a:p>
            <a:pPr>
              <a:lnSpc>
                <a:spcPct val="90000"/>
              </a:lnSpc>
            </a:pPr>
            <a:endParaRPr lang="en-US" altLang="en-US" sz="2500" b="1" dirty="0">
              <a:cs typeface="Arial" charset="0"/>
            </a:endParaRPr>
          </a:p>
          <a:p>
            <a:pPr marL="355690" indent="-355690">
              <a:lnSpc>
                <a:spcPct val="90000"/>
              </a:lnSpc>
              <a:buFont typeface="Wingdings" panose="05000000000000000000" pitchFamily="2" charset="2"/>
              <a:buChar char="§"/>
            </a:pPr>
            <a:r>
              <a:rPr lang="en-US" altLang="en-US" sz="2500" b="1" dirty="0">
                <a:cs typeface="Arial" charset="0"/>
              </a:rPr>
              <a:t>General Enrollment Period</a:t>
            </a:r>
          </a:p>
          <a:p>
            <a:pPr lvl="1">
              <a:lnSpc>
                <a:spcPct val="90000"/>
              </a:lnSpc>
            </a:pPr>
            <a:r>
              <a:rPr lang="en-US" altLang="en-US" sz="2100" dirty="0">
                <a:cs typeface="Arial" charset="0"/>
              </a:rPr>
              <a:t>January 1 through March 31. (For those who did not sign up during initial enrollment.) </a:t>
            </a:r>
            <a:r>
              <a:rPr lang="en-US" altLang="en-US" sz="2100" b="1" dirty="0">
                <a:cs typeface="Arial" charset="0"/>
              </a:rPr>
              <a:t>Penalty: </a:t>
            </a:r>
            <a:r>
              <a:rPr lang="en-US" altLang="en-US" sz="2100" dirty="0">
                <a:cs typeface="Arial" charset="0"/>
              </a:rPr>
              <a:t>Cost of Part B premium will go up 10% for each full 12-month period you delay enrolling. Coverage begins July 1.</a:t>
            </a:r>
          </a:p>
          <a:p>
            <a:endParaRPr lang="en-US" dirty="0"/>
          </a:p>
          <a:p>
            <a:r>
              <a:rPr lang="en-US" dirty="0"/>
              <a:t>The main point to remember is that if you are not receiving early retirement benefits, you should plan to enroll with Social Security about 3 months before you turn 65.  </a:t>
            </a:r>
          </a:p>
        </p:txBody>
      </p:sp>
      <p:sp>
        <p:nvSpPr>
          <p:cNvPr id="4" name="Slide Number Placeholder 3"/>
          <p:cNvSpPr>
            <a:spLocks noGrp="1"/>
          </p:cNvSpPr>
          <p:nvPr>
            <p:ph type="sldNum" sz="quarter" idx="10"/>
          </p:nvPr>
        </p:nvSpPr>
        <p:spPr/>
        <p:txBody>
          <a:bodyPr/>
          <a:lstStyle/>
          <a:p>
            <a:fld id="{7C9C807D-BE9E-427D-9F45-69604B66C095}" type="slidenum">
              <a:rPr lang="en-US" smtClean="0"/>
              <a:t>19</a:t>
            </a:fld>
            <a:endParaRPr lang="en-US"/>
          </a:p>
        </p:txBody>
      </p:sp>
    </p:spTree>
    <p:extLst>
      <p:ext uri="{BB962C8B-B14F-4D97-AF65-F5344CB8AC3E}">
        <p14:creationId xmlns:p14="http://schemas.microsoft.com/office/powerpoint/2010/main" val="4125740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22"/>
              </a:spcBef>
            </a:pPr>
            <a:r>
              <a:rPr lang="en-US" dirty="0"/>
              <a:t>If you aren’t automatically enrolled, Your first opportunity to enroll in Medicare is during your </a:t>
            </a:r>
            <a:r>
              <a:rPr lang="en-US" b="1" dirty="0"/>
              <a:t>Initial Enrollment Period (IEP)</a:t>
            </a:r>
            <a:r>
              <a:rPr lang="en-US" dirty="0"/>
              <a:t>, which lasts 7 months. Your coverage starts based on when you enroll. If you enroll during the first 3 months of your IEP (the 3 months before the month you turn 65), your coverage will begin the first day of the month you turn 65. </a:t>
            </a:r>
          </a:p>
          <a:p>
            <a:pPr>
              <a:lnSpc>
                <a:spcPct val="110000"/>
              </a:lnSpc>
              <a:spcBef>
                <a:spcPts val="622"/>
              </a:spcBef>
            </a:pPr>
            <a:endParaRPr lang="en-US" dirty="0"/>
          </a:p>
          <a:p>
            <a:pPr>
              <a:lnSpc>
                <a:spcPct val="110000"/>
              </a:lnSpc>
              <a:spcBef>
                <a:spcPts val="622"/>
              </a:spcBef>
            </a:pPr>
            <a:r>
              <a:rPr lang="en-US" dirty="0"/>
              <a:t>If you enroll in Part A and/or Part B </a:t>
            </a:r>
          </a:p>
          <a:p>
            <a:pPr marL="177845" indent="-177845">
              <a:lnSpc>
                <a:spcPct val="110000"/>
              </a:lnSpc>
              <a:spcBef>
                <a:spcPts val="622"/>
              </a:spcBef>
              <a:buFont typeface="Wingdings" panose="05000000000000000000" pitchFamily="2" charset="2"/>
              <a:buChar char="§"/>
            </a:pPr>
            <a:r>
              <a:rPr lang="en-US" dirty="0"/>
              <a:t>The month you turn 65, your coverage starts one month after you sign up.</a:t>
            </a:r>
          </a:p>
          <a:p>
            <a:pPr marL="177845" indent="-177845">
              <a:lnSpc>
                <a:spcPct val="110000"/>
              </a:lnSpc>
              <a:spcBef>
                <a:spcPts val="622"/>
              </a:spcBef>
              <a:buFont typeface="Wingdings" panose="05000000000000000000" pitchFamily="2" charset="2"/>
              <a:buChar char="§"/>
            </a:pPr>
            <a:r>
              <a:rPr lang="en-US" dirty="0"/>
              <a:t>One month after you turn 65, your coverage starts 2 months after you sign up.</a:t>
            </a:r>
          </a:p>
          <a:p>
            <a:pPr marL="177845" indent="-177845">
              <a:lnSpc>
                <a:spcPct val="110000"/>
              </a:lnSpc>
              <a:spcBef>
                <a:spcPts val="622"/>
              </a:spcBef>
              <a:buFont typeface="Wingdings" panose="05000000000000000000" pitchFamily="2" charset="2"/>
              <a:buChar char="§"/>
            </a:pPr>
            <a:r>
              <a:rPr lang="en-US" dirty="0"/>
              <a:t>2 months after you turn 65, your coverage starts 3 months after you sign up.</a:t>
            </a:r>
          </a:p>
          <a:p>
            <a:pPr marL="177845" indent="-177845">
              <a:lnSpc>
                <a:spcPct val="110000"/>
              </a:lnSpc>
              <a:spcBef>
                <a:spcPts val="622"/>
              </a:spcBef>
              <a:buFont typeface="Wingdings" panose="05000000000000000000" pitchFamily="2" charset="2"/>
              <a:buChar char="§"/>
            </a:pPr>
            <a:r>
              <a:rPr lang="en-US" dirty="0"/>
              <a:t>3 months after you turn 65, your coverage starts 3 months after you sign up.</a:t>
            </a:r>
          </a:p>
          <a:p>
            <a:pPr marL="177845" indent="-177845">
              <a:lnSpc>
                <a:spcPct val="110000"/>
              </a:lnSpc>
              <a:spcBef>
                <a:spcPts val="622"/>
              </a:spcBef>
              <a:buFont typeface="Wingdings" panose="05000000000000000000" pitchFamily="2" charset="2"/>
              <a:buChar char="§"/>
            </a:pPr>
            <a:r>
              <a:rPr lang="en-US" dirty="0"/>
              <a:t>During the January 1-March 31 General Enrollment Period, your coverage starts on July 1.</a:t>
            </a:r>
          </a:p>
          <a:p>
            <a:pPr marL="177845" indent="-177845">
              <a:lnSpc>
                <a:spcPct val="110000"/>
              </a:lnSpc>
              <a:spcBef>
                <a:spcPts val="622"/>
              </a:spcBef>
              <a:buFont typeface="Wingdings" panose="05000000000000000000" pitchFamily="2" charset="2"/>
              <a:buChar char="§"/>
            </a:pPr>
            <a:endParaRPr lang="en-US" dirty="0"/>
          </a:p>
          <a:p>
            <a:pPr>
              <a:lnSpc>
                <a:spcPct val="110000"/>
              </a:lnSpc>
              <a:spcBef>
                <a:spcPts val="622"/>
              </a:spcBef>
            </a:pPr>
            <a:r>
              <a:rPr lang="en-US" dirty="0"/>
              <a:t>There is also a Special Enrollment Period:</a:t>
            </a:r>
          </a:p>
          <a:p>
            <a:pPr marL="355690" indent="-355690">
              <a:lnSpc>
                <a:spcPct val="90000"/>
              </a:lnSpc>
              <a:buFont typeface="Wingdings" panose="05000000000000000000" pitchFamily="2" charset="2"/>
              <a:buChar char="§"/>
            </a:pPr>
            <a:r>
              <a:rPr lang="en-US" altLang="en-US" sz="2500" b="1" dirty="0">
                <a:cs typeface="Arial" charset="0"/>
              </a:rPr>
              <a:t>Special Enrollment Period </a:t>
            </a:r>
            <a:endParaRPr lang="en-US" altLang="en-US" sz="2500" dirty="0">
              <a:cs typeface="Arial" charset="0"/>
            </a:endParaRPr>
          </a:p>
          <a:p>
            <a:pPr lvl="1">
              <a:lnSpc>
                <a:spcPct val="90000"/>
              </a:lnSpc>
            </a:pPr>
            <a:r>
              <a:rPr lang="en-US" altLang="en-US" sz="2100" dirty="0">
                <a:cs typeface="Arial" charset="0"/>
              </a:rPr>
              <a:t>If you wait to enroll in Part B because you or your spouse are still working and have group health plan coverage, you can sign up during the 8 months following the month the group plan coverage ends OR employment ends (whichever is first).  </a:t>
            </a:r>
            <a:r>
              <a:rPr lang="en-US" altLang="en-US" sz="2100" b="1" dirty="0">
                <a:cs typeface="Arial" charset="0"/>
              </a:rPr>
              <a:t>There will be no penalty.</a:t>
            </a:r>
          </a:p>
          <a:p>
            <a:pPr>
              <a:lnSpc>
                <a:spcPct val="90000"/>
              </a:lnSpc>
            </a:pPr>
            <a:endParaRPr lang="en-US" altLang="en-US" sz="2500" b="1" dirty="0">
              <a:cs typeface="Arial" charset="0"/>
            </a:endParaRPr>
          </a:p>
          <a:p>
            <a:pPr marL="355690" indent="-355690">
              <a:lnSpc>
                <a:spcPct val="90000"/>
              </a:lnSpc>
              <a:buFont typeface="Wingdings" panose="05000000000000000000" pitchFamily="2" charset="2"/>
              <a:buChar char="§"/>
            </a:pPr>
            <a:r>
              <a:rPr lang="en-US" altLang="en-US" sz="2500" b="1" dirty="0">
                <a:cs typeface="Arial" charset="0"/>
              </a:rPr>
              <a:t>General Enrollment Period</a:t>
            </a:r>
          </a:p>
          <a:p>
            <a:pPr lvl="1">
              <a:lnSpc>
                <a:spcPct val="90000"/>
              </a:lnSpc>
            </a:pPr>
            <a:r>
              <a:rPr lang="en-US" altLang="en-US" sz="2100" dirty="0">
                <a:cs typeface="Arial" charset="0"/>
              </a:rPr>
              <a:t>January 1 through March 31. (For those who did not sign up during initial enrollment.) </a:t>
            </a:r>
            <a:r>
              <a:rPr lang="en-US" altLang="en-US" sz="2100" b="1" dirty="0">
                <a:cs typeface="Arial" charset="0"/>
              </a:rPr>
              <a:t>Penalty: </a:t>
            </a:r>
            <a:r>
              <a:rPr lang="en-US" altLang="en-US" sz="2100" dirty="0">
                <a:cs typeface="Arial" charset="0"/>
              </a:rPr>
              <a:t>Cost of Part B premium will go up 10% for each full 12-month period you delay enrolling. Coverage begins July 1.</a:t>
            </a:r>
          </a:p>
          <a:p>
            <a:endParaRPr lang="en-US" dirty="0"/>
          </a:p>
          <a:p>
            <a:r>
              <a:rPr lang="en-US" dirty="0"/>
              <a:t>The main point to remember is that if you are not receiving early retirement benefits, you should plan to enroll with Social Security about 3 months before you turn 65.  </a:t>
            </a:r>
          </a:p>
        </p:txBody>
      </p:sp>
      <p:sp>
        <p:nvSpPr>
          <p:cNvPr id="4" name="Slide Number Placeholder 3"/>
          <p:cNvSpPr>
            <a:spLocks noGrp="1"/>
          </p:cNvSpPr>
          <p:nvPr>
            <p:ph type="sldNum" sz="quarter" idx="10"/>
          </p:nvPr>
        </p:nvSpPr>
        <p:spPr/>
        <p:txBody>
          <a:bodyPr/>
          <a:lstStyle/>
          <a:p>
            <a:fld id="{7C9C807D-BE9E-427D-9F45-69604B66C095}" type="slidenum">
              <a:rPr lang="en-US" smtClean="0"/>
              <a:t>20</a:t>
            </a:fld>
            <a:endParaRPr lang="en-US"/>
          </a:p>
        </p:txBody>
      </p:sp>
    </p:spTree>
    <p:extLst>
      <p:ext uri="{BB962C8B-B14F-4D97-AF65-F5344CB8AC3E}">
        <p14:creationId xmlns:p14="http://schemas.microsoft.com/office/powerpoint/2010/main" val="90287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solidFill>
                  <a:srgbClr val="FF0000"/>
                </a:solidFill>
              </a:rPr>
              <a:t>During this presentation, we will review:</a:t>
            </a:r>
          </a:p>
          <a:p>
            <a:pPr marL="355690" indent="-355690">
              <a:buFont typeface="Wingdings" panose="05000000000000000000" pitchFamily="2" charset="2"/>
              <a:buChar char="§"/>
            </a:pPr>
            <a:r>
              <a:rPr lang="en-US" dirty="0">
                <a:cs typeface="Arial" panose="020B0604020202020204" pitchFamily="34" charset="0"/>
              </a:rPr>
              <a:t>Medicare Basics</a:t>
            </a:r>
          </a:p>
          <a:p>
            <a:pPr marL="355690" indent="-355690" defTabSz="948507">
              <a:buFont typeface="Wingdings" panose="05000000000000000000" pitchFamily="2" charset="2"/>
              <a:buChar char="§"/>
              <a:defRPr/>
            </a:pPr>
            <a:r>
              <a:rPr lang="en-US" dirty="0">
                <a:cs typeface="Arial" panose="020B0604020202020204" pitchFamily="34" charset="0"/>
              </a:rPr>
              <a:t>Enrollment in Medicare</a:t>
            </a:r>
          </a:p>
          <a:p>
            <a:pPr marL="355690" indent="-355690">
              <a:buFont typeface="Wingdings" panose="05000000000000000000" pitchFamily="2" charset="2"/>
              <a:buChar char="§"/>
            </a:pPr>
            <a:r>
              <a:rPr lang="en-US" dirty="0">
                <a:cs typeface="Arial" panose="020B0604020202020204" pitchFamily="34" charset="0"/>
              </a:rPr>
              <a:t>Your Coverage Choices</a:t>
            </a:r>
          </a:p>
          <a:p>
            <a:pPr marL="355690" indent="-355690">
              <a:buFont typeface="Wingdings" panose="05000000000000000000" pitchFamily="2" charset="2"/>
              <a:buChar char="§"/>
            </a:pPr>
            <a:r>
              <a:rPr lang="en-US" dirty="0">
                <a:cs typeface="Arial" panose="020B0604020202020204" pitchFamily="34" charset="0"/>
              </a:rPr>
              <a:t>Senior Care</a:t>
            </a:r>
          </a:p>
          <a:p>
            <a:pPr marL="355690" indent="-355690">
              <a:buFont typeface="Wingdings" panose="05000000000000000000" pitchFamily="2" charset="2"/>
              <a:buChar char="§"/>
            </a:pPr>
            <a:r>
              <a:rPr lang="en-US" dirty="0">
                <a:cs typeface="Arial" panose="020B0604020202020204" pitchFamily="34" charset="0"/>
              </a:rPr>
              <a:t>Help for People with Limited Income</a:t>
            </a:r>
          </a:p>
          <a:p>
            <a:pPr marL="355690" indent="-355690">
              <a:buFont typeface="Wingdings" panose="05000000000000000000" pitchFamily="2" charset="2"/>
              <a:buChar char="§"/>
            </a:pPr>
            <a:r>
              <a:rPr lang="en-US" dirty="0">
                <a:cs typeface="Arial" panose="020B0604020202020204" pitchFamily="34" charset="0"/>
              </a:rPr>
              <a:t>Resources</a:t>
            </a:r>
          </a:p>
          <a:p>
            <a:pPr defTabSz="948507">
              <a:defRPr/>
            </a:pPr>
            <a:endParaRPr lang="en-US" dirty="0">
              <a:solidFill>
                <a:srgbClr val="FF0000"/>
              </a:solidFill>
            </a:endParaRPr>
          </a:p>
          <a:p>
            <a:pPr defTabSz="948507">
              <a:defRPr/>
            </a:pPr>
            <a:r>
              <a:rPr lang="en-US" dirty="0">
                <a:solidFill>
                  <a:srgbClr val="FF0000"/>
                </a:solidFill>
              </a:rPr>
              <a:t>—Please refer to Medicare and You Handbook for further details. </a:t>
            </a:r>
            <a:r>
              <a:rPr lang="en-US" dirty="0"/>
              <a:t>The Medicare &amp; You handbook pictured on the slide is mailed to every Medicare household each year in the fall. It’s sent to all newly enrolled people as well. It explains Medicare and provides information on Medicare health and drug plans in their geographic area.</a:t>
            </a:r>
          </a:p>
          <a:p>
            <a:pPr defTabSz="948507">
              <a:defRPr/>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38"/>
              </a:spcBef>
            </a:pPr>
            <a:r>
              <a:rPr lang="en-US" dirty="0"/>
              <a:t>Check Your Knowledge―Question 2</a:t>
            </a:r>
          </a:p>
          <a:p>
            <a:pPr>
              <a:spcBef>
                <a:spcPts val="638"/>
              </a:spcBef>
            </a:pPr>
            <a:r>
              <a:rPr lang="en-US" dirty="0"/>
              <a:t>Why is your Medicare Initial Enrollment Period important?</a:t>
            </a:r>
          </a:p>
          <a:p>
            <a:pPr>
              <a:spcBef>
                <a:spcPts val="638"/>
              </a:spcBef>
            </a:pPr>
            <a:endParaRPr lang="en-US" dirty="0"/>
          </a:p>
          <a:p>
            <a:pPr>
              <a:spcBef>
                <a:spcPts val="638"/>
              </a:spcBef>
            </a:pPr>
            <a:r>
              <a:rPr lang="en-US" dirty="0"/>
              <a:t>d.</a:t>
            </a:r>
            <a:r>
              <a:rPr lang="en-US" baseline="0" dirty="0"/>
              <a:t> All of the above </a:t>
            </a:r>
            <a:endParaRPr lang="en-US" dirty="0"/>
          </a:p>
        </p:txBody>
      </p:sp>
      <p:sp>
        <p:nvSpPr>
          <p:cNvPr id="5" name="Slide Number Placeholder 4"/>
          <p:cNvSpPr>
            <a:spLocks noGrp="1"/>
          </p:cNvSpPr>
          <p:nvPr>
            <p:ph type="sldNum" sz="quarter" idx="11"/>
          </p:nvPr>
        </p:nvSpPr>
        <p:spPr/>
        <p:txBody>
          <a:bodyPr/>
          <a:lstStyle/>
          <a:p>
            <a:fld id="{666AA210-F09A-4D2C-988F-5E80B2706499}" type="slidenum">
              <a:rPr lang="en-US" smtClean="0"/>
              <a:pPr/>
              <a:t>21</a:t>
            </a:fld>
            <a:endParaRPr lang="en-US" dirty="0"/>
          </a:p>
        </p:txBody>
      </p:sp>
    </p:spTree>
    <p:extLst>
      <p:ext uri="{BB962C8B-B14F-4D97-AF65-F5344CB8AC3E}">
        <p14:creationId xmlns:p14="http://schemas.microsoft.com/office/powerpoint/2010/main" val="2601305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provides a brief summary of what each part of Medicare covers.  Part A and Part B are considered Original Medicare.  Later in this presentation we will discuss your coverage choices.</a:t>
            </a:r>
          </a:p>
        </p:txBody>
      </p:sp>
      <p:sp>
        <p:nvSpPr>
          <p:cNvPr id="4" name="Slide Number Placeholder 3"/>
          <p:cNvSpPr>
            <a:spLocks noGrp="1"/>
          </p:cNvSpPr>
          <p:nvPr>
            <p:ph type="sldNum" sz="quarter" idx="10"/>
          </p:nvPr>
        </p:nvSpPr>
        <p:spPr/>
        <p:txBody>
          <a:bodyPr/>
          <a:lstStyle/>
          <a:p>
            <a:fld id="{7C9C807D-BE9E-427D-9F45-69604B66C095}" type="slidenum">
              <a:rPr lang="en-US" smtClean="0"/>
              <a:t>22</a:t>
            </a:fld>
            <a:endParaRPr lang="en-US"/>
          </a:p>
        </p:txBody>
      </p:sp>
    </p:spTree>
    <p:extLst>
      <p:ext uri="{BB962C8B-B14F-4D97-AF65-F5344CB8AC3E}">
        <p14:creationId xmlns:p14="http://schemas.microsoft.com/office/powerpoint/2010/main" val="523994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Part A benefits.</a:t>
            </a:r>
          </a:p>
        </p:txBody>
      </p:sp>
      <p:sp>
        <p:nvSpPr>
          <p:cNvPr id="4" name="Slide Number Placeholder 3"/>
          <p:cNvSpPr>
            <a:spLocks noGrp="1"/>
          </p:cNvSpPr>
          <p:nvPr>
            <p:ph type="sldNum" sz="quarter" idx="10"/>
          </p:nvPr>
        </p:nvSpPr>
        <p:spPr/>
        <p:txBody>
          <a:bodyPr/>
          <a:lstStyle/>
          <a:p>
            <a:fld id="{7C9C807D-BE9E-427D-9F45-69604B66C095}" type="slidenum">
              <a:rPr lang="en-US" smtClean="0"/>
              <a:t>23</a:t>
            </a:fld>
            <a:endParaRPr lang="en-US"/>
          </a:p>
        </p:txBody>
      </p:sp>
    </p:spTree>
    <p:extLst>
      <p:ext uri="{BB962C8B-B14F-4D97-AF65-F5344CB8AC3E}">
        <p14:creationId xmlns:p14="http://schemas.microsoft.com/office/powerpoint/2010/main" val="1664820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altLang="en-US" dirty="0"/>
              <a:t>Here are more details about what Medicare Part A covers, as well as what it does not cover.</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24</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are the 2021 costs for Part A that the beneficiary is responsible for.</a:t>
            </a:r>
          </a:p>
          <a:p>
            <a:endParaRPr lang="en-US" altLang="en-US" dirty="0"/>
          </a:p>
          <a:p>
            <a:r>
              <a:rPr lang="en-US" altLang="en-US" i="1" dirty="0"/>
              <a:t>Emphasize that the deductible is based on benefit periods (which are 60 days).</a:t>
            </a:r>
          </a:p>
          <a:p>
            <a:endParaRPr lang="en-US" dirty="0"/>
          </a:p>
          <a:p>
            <a:r>
              <a:rPr lang="en-US" dirty="0"/>
              <a:t>A benefit period begins the day you’re admitted as an inpatient in a hospital or SNF. The benefit period ends when you haven’t gotten any inpatient hospital care (or skilled care in a SNF) for 60 days in a row. If you go into a hospital or a SNF after one benefit period has ended, a new benefit period begins. </a:t>
            </a:r>
          </a:p>
          <a:p>
            <a:r>
              <a:rPr lang="en-US" dirty="0"/>
              <a:t>You must pay the Part A inpatient hospital deductible for each benefit period. There’s no limit to the number of benefit periods you can have. Benefit periods can span across calendar years.</a:t>
            </a:r>
          </a:p>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25</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chart shows the Part A costs related to an inpatient hospital stay.</a:t>
            </a:r>
          </a:p>
          <a:p>
            <a:endParaRPr lang="en-US" altLang="en-US" dirty="0"/>
          </a:p>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26</a:t>
            </a:fld>
            <a:endParaRPr lang="en-US"/>
          </a:p>
        </p:txBody>
      </p:sp>
    </p:spTree>
    <p:extLst>
      <p:ext uri="{BB962C8B-B14F-4D97-AF65-F5344CB8AC3E}">
        <p14:creationId xmlns:p14="http://schemas.microsoft.com/office/powerpoint/2010/main" val="3971176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are the 2021 costs for Part A related to a stay in a Skilled Nursing Facility.</a:t>
            </a:r>
          </a:p>
          <a:p>
            <a:endParaRPr lang="en-US" altLang="en-US" dirty="0"/>
          </a:p>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27</a:t>
            </a:fld>
            <a:endParaRPr lang="en-US"/>
          </a:p>
        </p:txBody>
      </p:sp>
    </p:spTree>
    <p:extLst>
      <p:ext uri="{BB962C8B-B14F-4D97-AF65-F5344CB8AC3E}">
        <p14:creationId xmlns:p14="http://schemas.microsoft.com/office/powerpoint/2010/main" val="425258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Your hospital status is a complex medical decision based on your doctor’s judgment and your need for medically necessary hospital care.  </a:t>
            </a:r>
          </a:p>
          <a:p>
            <a:endParaRPr lang="en-US" altLang="en-US" dirty="0"/>
          </a:p>
          <a:p>
            <a:pPr marL="171425" indent="-171425" fontAlgn="base">
              <a:spcBef>
                <a:spcPts val="634"/>
              </a:spcBef>
              <a:buFont typeface="Wingdings" panose="05000000000000000000" pitchFamily="2" charset="2"/>
              <a:buChar char="§"/>
            </a:pPr>
            <a:r>
              <a:rPr lang="en-US" b="1" dirty="0"/>
              <a:t>All people with Part A are covered for inpatient hospital care when all of these are true:</a:t>
            </a:r>
          </a:p>
          <a:p>
            <a:pPr marL="457133" indent="-228567" fontAlgn="base">
              <a:spcBef>
                <a:spcPts val="634"/>
              </a:spcBef>
              <a:buFont typeface="Arial" panose="020B0604020202020204" pitchFamily="34" charset="0"/>
              <a:buChar char="•"/>
            </a:pPr>
            <a:r>
              <a:rPr lang="en-US" dirty="0"/>
              <a:t>A doctor makes an official order which says you need 2 or more midnights of medically necessary care to treat your illness or injury and the hospital formally admits you</a:t>
            </a:r>
          </a:p>
          <a:p>
            <a:pPr marL="457133" indent="-228567" fontAlgn="base">
              <a:spcBef>
                <a:spcPts val="634"/>
              </a:spcBef>
              <a:buFont typeface="Arial" panose="020B0604020202020204" pitchFamily="34" charset="0"/>
              <a:buChar char="•"/>
            </a:pPr>
            <a:r>
              <a:rPr lang="en-US" dirty="0"/>
              <a:t>You need the kind of care that can be given only in a hospital</a:t>
            </a:r>
          </a:p>
          <a:p>
            <a:pPr marL="457133" indent="-228567" fontAlgn="base">
              <a:spcBef>
                <a:spcPts val="634"/>
              </a:spcBef>
              <a:buFont typeface="Arial" panose="020B0604020202020204" pitchFamily="34" charset="0"/>
              <a:buChar char="•"/>
            </a:pPr>
            <a:r>
              <a:rPr lang="en-US" dirty="0"/>
              <a:t>The hospital accepts Medicare</a:t>
            </a:r>
          </a:p>
          <a:p>
            <a:pPr marL="457133" indent="-228567" fontAlgn="base">
              <a:spcBef>
                <a:spcPts val="634"/>
              </a:spcBef>
              <a:buFont typeface="Arial" panose="020B0604020202020204" pitchFamily="34" charset="0"/>
              <a:buChar char="•"/>
            </a:pPr>
            <a:r>
              <a:rPr lang="en-US" dirty="0"/>
              <a:t>The Utilization Review Committee of the hospital approves your stay while you're in a hospital</a:t>
            </a:r>
          </a:p>
          <a:p>
            <a:pPr>
              <a:lnSpc>
                <a:spcPct val="110000"/>
              </a:lnSpc>
              <a:spcBef>
                <a:spcPts val="600"/>
              </a:spcBef>
            </a:pPr>
            <a:endParaRPr lang="en-US" dirty="0"/>
          </a:p>
          <a:p>
            <a:pPr marL="177845" indent="-177845" defTabSz="948507">
              <a:lnSpc>
                <a:spcPct val="110000"/>
              </a:lnSpc>
              <a:spcBef>
                <a:spcPts val="600"/>
              </a:spcBef>
              <a:buFont typeface="Arial" panose="020B0604020202020204" pitchFamily="34" charset="0"/>
              <a:buChar char="•"/>
              <a:defRPr/>
            </a:pPr>
            <a:r>
              <a:rPr lang="en-US" dirty="0"/>
              <a:t>If you are in the hospital more that a few hours, ask your doctor or hospital staff about your status.  Hospitals are required to provide you a notice, known as “The Medicare Outpatient Observation Notice (MOON)”  if your observation stay is longer than 24 hours, but before the 36</a:t>
            </a:r>
            <a:r>
              <a:rPr lang="en-US" baseline="30000" dirty="0"/>
              <a:t>th</a:t>
            </a:r>
            <a:r>
              <a:rPr lang="en-US" dirty="0"/>
              <a:t> hour of observation.</a:t>
            </a:r>
          </a:p>
          <a:p>
            <a:pPr marL="177845" indent="-177845" defTabSz="948507">
              <a:lnSpc>
                <a:spcPct val="110000"/>
              </a:lnSpc>
              <a:spcBef>
                <a:spcPts val="600"/>
              </a:spcBef>
              <a:buFont typeface="Arial" panose="020B0604020202020204" pitchFamily="34" charset="0"/>
              <a:buChar char="•"/>
              <a:defRPr/>
            </a:pPr>
            <a:endParaRPr lang="en-US" dirty="0"/>
          </a:p>
          <a:p>
            <a:pPr marL="177845" indent="-177845">
              <a:lnSpc>
                <a:spcPct val="110000"/>
              </a:lnSpc>
              <a:spcBef>
                <a:spcPts val="600"/>
              </a:spcBef>
              <a:buFont typeface="Arial" panose="020B0604020202020204" pitchFamily="34" charset="0"/>
              <a:buChar char="•"/>
            </a:pPr>
            <a:r>
              <a:rPr lang="en-US" dirty="0"/>
              <a:t>MOON  is a standardized notice to inform people with Medicare that they are outpatients receiving observation services and aren’t inpatients of a hospital.   </a:t>
            </a:r>
          </a:p>
          <a:p>
            <a:pPr marL="0" lvl="1">
              <a:lnSpc>
                <a:spcPct val="110000"/>
              </a:lnSpc>
              <a:spcBef>
                <a:spcPts val="600"/>
              </a:spcBef>
            </a:pPr>
            <a:endParaRPr lang="en-US" dirty="0"/>
          </a:p>
          <a:p>
            <a:pPr marL="228566" fontAlgn="base">
              <a:spcBef>
                <a:spcPts val="634"/>
              </a:spcBef>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28</a:t>
            </a:fld>
            <a:endParaRPr lang="en-US"/>
          </a:p>
        </p:txBody>
      </p:sp>
    </p:spTree>
    <p:extLst>
      <p:ext uri="{BB962C8B-B14F-4D97-AF65-F5344CB8AC3E}">
        <p14:creationId xmlns:p14="http://schemas.microsoft.com/office/powerpoint/2010/main" val="936100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29</a:t>
            </a:fld>
            <a:endParaRPr lang="en-US"/>
          </a:p>
        </p:txBody>
      </p:sp>
    </p:spTree>
    <p:extLst>
      <p:ext uri="{BB962C8B-B14F-4D97-AF65-F5344CB8AC3E}">
        <p14:creationId xmlns:p14="http://schemas.microsoft.com/office/powerpoint/2010/main" val="2414845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0059" y="3439125"/>
            <a:ext cx="7760473" cy="2869031"/>
          </a:xfrm>
        </p:spPr>
        <p:txBody>
          <a:bodyPr>
            <a:normAutofit/>
          </a:bodyPr>
          <a:lstStyle/>
          <a:p>
            <a:pPr>
              <a:spcBef>
                <a:spcPts val="623"/>
              </a:spcBef>
            </a:pPr>
            <a:r>
              <a:rPr lang="en-US" dirty="0"/>
              <a:t>Check Your Knowledge―Question 34</a:t>
            </a:r>
          </a:p>
          <a:p>
            <a:pPr>
              <a:spcBef>
                <a:spcPts val="623"/>
              </a:spcBef>
            </a:pPr>
            <a:endParaRPr lang="en-US" dirty="0"/>
          </a:p>
          <a:p>
            <a:pPr>
              <a:spcBef>
                <a:spcPts val="623"/>
              </a:spcBef>
            </a:pPr>
            <a:r>
              <a:rPr lang="en-US" dirty="0"/>
              <a:t>Medicare Part</a:t>
            </a:r>
            <a:r>
              <a:rPr lang="en-US" baseline="0" dirty="0"/>
              <a:t> A helps pay for all of the following when medically necessary and requirements are met, except for…</a:t>
            </a:r>
          </a:p>
          <a:p>
            <a:pPr>
              <a:spcBef>
                <a:spcPts val="623"/>
              </a:spcBef>
            </a:pPr>
            <a:endParaRPr lang="en-US" dirty="0"/>
          </a:p>
          <a:p>
            <a:pPr marL="234336" indent="-234336">
              <a:spcBef>
                <a:spcPts val="623"/>
              </a:spcBef>
              <a:buFont typeface="+mj-lt"/>
              <a:buAutoNum type="alphaLcPeriod"/>
            </a:pPr>
            <a:r>
              <a:rPr lang="en-US" dirty="0"/>
              <a:t>Diabetic testing</a:t>
            </a:r>
            <a:r>
              <a:rPr lang="en-US" baseline="0" dirty="0"/>
              <a:t> supplies</a:t>
            </a:r>
            <a:endParaRPr lang="en-US" dirty="0"/>
          </a:p>
          <a:p>
            <a:pPr marL="234336" indent="-234336">
              <a:spcBef>
                <a:spcPts val="623"/>
              </a:spcBef>
              <a:buFont typeface="+mj-lt"/>
              <a:buAutoNum type="alphaLcPeriod"/>
            </a:pPr>
            <a:r>
              <a:rPr lang="en-US" dirty="0"/>
              <a:t>An</a:t>
            </a:r>
            <a:r>
              <a:rPr lang="en-US" baseline="0" dirty="0"/>
              <a:t> inpatient Hospital Stay</a:t>
            </a:r>
            <a:endParaRPr lang="en-US" dirty="0"/>
          </a:p>
          <a:p>
            <a:pPr marL="234336" indent="-234336">
              <a:spcBef>
                <a:spcPts val="623"/>
              </a:spcBef>
              <a:buFont typeface="+mj-lt"/>
              <a:buAutoNum type="alphaLcPeriod"/>
            </a:pPr>
            <a:r>
              <a:rPr lang="en-US" dirty="0"/>
              <a:t>An</a:t>
            </a:r>
            <a:r>
              <a:rPr lang="en-US" baseline="0" dirty="0"/>
              <a:t> inpatient Skilled nursing facility stay</a:t>
            </a:r>
            <a:endParaRPr lang="en-US" dirty="0"/>
          </a:p>
          <a:p>
            <a:pPr marL="234336" indent="-234336">
              <a:spcBef>
                <a:spcPts val="623"/>
              </a:spcBef>
              <a:buFont typeface="+mj-lt"/>
              <a:buAutoNum type="alphaLcPeriod"/>
            </a:pPr>
            <a:r>
              <a:rPr lang="en-US" dirty="0"/>
              <a:t>Hospice</a:t>
            </a:r>
            <a:r>
              <a:rPr lang="en-US" baseline="0" dirty="0"/>
              <a:t> Care</a:t>
            </a:r>
          </a:p>
          <a:p>
            <a:pPr>
              <a:spcBef>
                <a:spcPts val="623"/>
              </a:spcBef>
            </a:pPr>
            <a:endParaRPr lang="en-US" dirty="0"/>
          </a:p>
          <a:p>
            <a:pPr>
              <a:spcBef>
                <a:spcPts val="623"/>
              </a:spcBef>
            </a:pPr>
            <a:r>
              <a:rPr lang="en-US" b="1" dirty="0"/>
              <a:t>Answer: </a:t>
            </a:r>
            <a:r>
              <a:rPr lang="en-US" b="0" dirty="0"/>
              <a:t>a. Diabetic Testing supplies are generally covered under Part B – which</a:t>
            </a:r>
            <a:r>
              <a:rPr lang="en-US" b="0" baseline="0" dirty="0"/>
              <a:t> is</a:t>
            </a:r>
            <a:r>
              <a:rPr lang="en-US" b="0" dirty="0"/>
              <a:t> discussed on the next slide</a:t>
            </a:r>
            <a:endParaRPr lang="en-US" dirty="0"/>
          </a:p>
        </p:txBody>
      </p:sp>
      <p:sp>
        <p:nvSpPr>
          <p:cNvPr id="5" name="Slide Number Placeholder 4"/>
          <p:cNvSpPr>
            <a:spLocks noGrp="1"/>
          </p:cNvSpPr>
          <p:nvPr>
            <p:ph type="sldNum" sz="quarter" idx="11"/>
          </p:nvPr>
        </p:nvSpPr>
        <p:spPr/>
        <p:txBody>
          <a:bodyPr/>
          <a:lstStyle/>
          <a:p>
            <a:fld id="{666AA210-F09A-4D2C-988F-5E80B2706499}" type="slidenum">
              <a:rPr lang="en-US" smtClean="0"/>
              <a:pPr/>
              <a:t>30</a:t>
            </a:fld>
            <a:endParaRPr lang="en-US" dirty="0"/>
          </a:p>
        </p:txBody>
      </p:sp>
    </p:spTree>
    <p:extLst>
      <p:ext uri="{BB962C8B-B14F-4D97-AF65-F5344CB8AC3E}">
        <p14:creationId xmlns:p14="http://schemas.microsoft.com/office/powerpoint/2010/main" val="427966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a:t>
            </a:r>
            <a:r>
              <a:rPr lang="en-US" baseline="0" dirty="0"/>
              <a:t> currently provides health insurance coverage for 54 million U.S. citizens. That’s approximately 1 in every 6 Americans.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C807D-BE9E-427D-9F45-69604B66C0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480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31</a:t>
            </a:fld>
            <a:endParaRPr lang="en-US"/>
          </a:p>
        </p:txBody>
      </p:sp>
    </p:spTree>
    <p:extLst>
      <p:ext uri="{BB962C8B-B14F-4D97-AF65-F5344CB8AC3E}">
        <p14:creationId xmlns:p14="http://schemas.microsoft.com/office/powerpoint/2010/main" val="4256007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helps cover medically necessary outpatient services and supplies including:</a:t>
            </a:r>
          </a:p>
          <a:p>
            <a:endParaRPr lang="en-US" dirty="0"/>
          </a:p>
          <a:p>
            <a:pPr marL="355681" indent="-355681">
              <a:spcBef>
                <a:spcPts val="468"/>
              </a:spcBef>
              <a:buFont typeface="Wingdings" panose="05000000000000000000" pitchFamily="2" charset="2"/>
              <a:buChar char="§"/>
            </a:pPr>
            <a:r>
              <a:rPr lang="en-US" dirty="0">
                <a:solidFill>
                  <a:prstClr val="black"/>
                </a:solidFill>
              </a:rPr>
              <a:t>Doctors’ services</a:t>
            </a:r>
          </a:p>
          <a:p>
            <a:pPr marL="355681" indent="-355681">
              <a:spcBef>
                <a:spcPts val="468"/>
              </a:spcBef>
              <a:buFont typeface="Wingdings" panose="05000000000000000000" pitchFamily="2" charset="2"/>
              <a:buChar char="§"/>
            </a:pPr>
            <a:r>
              <a:rPr lang="en-US" dirty="0">
                <a:solidFill>
                  <a:prstClr val="black"/>
                </a:solidFill>
              </a:rPr>
              <a:t>Outpatient medical and surgical services and supplies</a:t>
            </a:r>
          </a:p>
          <a:p>
            <a:pPr marL="355681" indent="-355681">
              <a:spcBef>
                <a:spcPts val="468"/>
              </a:spcBef>
              <a:buFont typeface="Wingdings" panose="05000000000000000000" pitchFamily="2" charset="2"/>
              <a:buChar char="§"/>
            </a:pPr>
            <a:r>
              <a:rPr lang="en-US" dirty="0">
                <a:solidFill>
                  <a:prstClr val="black"/>
                </a:solidFill>
              </a:rPr>
              <a:t>Clinical lab tests</a:t>
            </a:r>
          </a:p>
          <a:p>
            <a:pPr marL="355681" indent="-355681">
              <a:spcBef>
                <a:spcPts val="468"/>
              </a:spcBef>
              <a:buFont typeface="Wingdings" panose="05000000000000000000" pitchFamily="2" charset="2"/>
              <a:buChar char="§"/>
            </a:pPr>
            <a:r>
              <a:rPr lang="en-US" dirty="0">
                <a:solidFill>
                  <a:prstClr val="black"/>
                </a:solidFill>
              </a:rPr>
              <a:t>Durable medical equipment (may need to use certain suppliers)</a:t>
            </a:r>
          </a:p>
          <a:p>
            <a:pPr marL="355681" indent="-355681">
              <a:spcBef>
                <a:spcPts val="468"/>
              </a:spcBef>
              <a:buFont typeface="Wingdings" panose="05000000000000000000" pitchFamily="2" charset="2"/>
              <a:buChar char="§"/>
            </a:pPr>
            <a:r>
              <a:rPr lang="en-US" dirty="0">
                <a:solidFill>
                  <a:prstClr val="black"/>
                </a:solidFill>
              </a:rPr>
              <a:t>Diabetic testing supplies</a:t>
            </a:r>
          </a:p>
          <a:p>
            <a:pPr marL="355681" indent="-355681">
              <a:spcBef>
                <a:spcPts val="468"/>
              </a:spcBef>
              <a:buFont typeface="Wingdings" panose="05000000000000000000" pitchFamily="2" charset="2"/>
              <a:buChar char="§"/>
            </a:pPr>
            <a:r>
              <a:rPr lang="en-US" dirty="0">
                <a:solidFill>
                  <a:prstClr val="black"/>
                </a:solidFill>
              </a:rPr>
              <a:t>Preventive services (like flu shots and a yearly wellness visit)</a:t>
            </a:r>
          </a:p>
          <a:p>
            <a:pPr marL="355681" indent="-355681">
              <a:spcBef>
                <a:spcPts val="468"/>
              </a:spcBef>
              <a:buFont typeface="Wingdings" panose="05000000000000000000" pitchFamily="2" charset="2"/>
              <a:buChar char="§"/>
            </a:pPr>
            <a:r>
              <a:rPr lang="en-US" dirty="0">
                <a:solidFill>
                  <a:prstClr val="black"/>
                </a:solidFill>
              </a:rPr>
              <a:t>Home health care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32</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2021 Part B costs that the beneficiary is responsible for.  </a:t>
            </a:r>
          </a:p>
          <a:p>
            <a:endParaRPr lang="en-US" dirty="0"/>
          </a:p>
          <a:p>
            <a:r>
              <a:rPr lang="en-US" dirty="0"/>
              <a:t>The Part B premium is deducted from monthly Social Security, Railroad Retirement, or federal retirement benefit payments.</a:t>
            </a:r>
          </a:p>
          <a:p>
            <a:r>
              <a:rPr lang="en-US" dirty="0"/>
              <a:t>If you don’t get a retirement payment or your payment isn’t enough to cover the premium, you’ll get a bill from Medicare for your Part B premium. The bill can be paid by credit card, check, or money order.</a:t>
            </a:r>
          </a:p>
          <a:p>
            <a:pPr>
              <a:lnSpc>
                <a:spcPct val="110000"/>
              </a:lnSpc>
              <a:spcBef>
                <a:spcPts val="600"/>
              </a:spcBef>
            </a:pPr>
            <a:r>
              <a:rPr lang="en-US" dirty="0"/>
              <a:t>If your Part B premium is not deducted from your retirement benefits, you’re billed every 3 months. Medicare Easy Pay allows people to have their Medicare premium payments automatically deducted from a savings or checking account each month.</a:t>
            </a:r>
          </a:p>
        </p:txBody>
      </p:sp>
      <p:sp>
        <p:nvSpPr>
          <p:cNvPr id="4" name="Slide Number Placeholder 3"/>
          <p:cNvSpPr>
            <a:spLocks noGrp="1"/>
          </p:cNvSpPr>
          <p:nvPr>
            <p:ph type="sldNum" sz="quarter" idx="10"/>
          </p:nvPr>
        </p:nvSpPr>
        <p:spPr/>
        <p:txBody>
          <a:bodyPr/>
          <a:lstStyle/>
          <a:p>
            <a:fld id="{7C9C807D-BE9E-427D-9F45-69604B66C095}" type="slidenum">
              <a:rPr lang="en-US" smtClean="0"/>
              <a:t>33</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34</a:t>
            </a:fld>
            <a:endParaRPr lang="en-US"/>
          </a:p>
        </p:txBody>
      </p:sp>
    </p:spTree>
    <p:extLst>
      <p:ext uri="{BB962C8B-B14F-4D97-AF65-F5344CB8AC3E}">
        <p14:creationId xmlns:p14="http://schemas.microsoft.com/office/powerpoint/2010/main" val="3863280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Since 2007, people with Medicare with higher incomes have paid higher Medicare Part B monthly premiums. These income‐related monthly premium rates affect roughly 5% of people with Medicare. </a:t>
            </a:r>
          </a:p>
          <a:p>
            <a:endParaRPr lang="en-US" dirty="0"/>
          </a:p>
          <a:p>
            <a:r>
              <a:rPr lang="en-US" dirty="0"/>
              <a:t>This chart shows the total Medicare Part B premiums for people with</a:t>
            </a:r>
            <a:r>
              <a:rPr lang="en-US" baseline="0" dirty="0"/>
              <a:t> </a:t>
            </a:r>
            <a:r>
              <a:rPr lang="en-US" dirty="0"/>
              <a:t>higher income for 2021.</a:t>
            </a:r>
          </a:p>
        </p:txBody>
      </p:sp>
      <p:sp>
        <p:nvSpPr>
          <p:cNvPr id="4" name="Slide Number Placeholder 3"/>
          <p:cNvSpPr>
            <a:spLocks noGrp="1"/>
          </p:cNvSpPr>
          <p:nvPr>
            <p:ph type="sldNum" sz="quarter" idx="10"/>
          </p:nvPr>
        </p:nvSpPr>
        <p:spPr/>
        <p:txBody>
          <a:bodyPr/>
          <a:lstStyle/>
          <a:p>
            <a:fld id="{7C9C807D-BE9E-427D-9F45-69604B66C095}" type="slidenum">
              <a:rPr lang="en-US" smtClean="0"/>
              <a:t>35</a:t>
            </a:fld>
            <a:endParaRPr lang="en-US"/>
          </a:p>
        </p:txBody>
      </p:sp>
    </p:spTree>
    <p:extLst>
      <p:ext uri="{BB962C8B-B14F-4D97-AF65-F5344CB8AC3E}">
        <p14:creationId xmlns:p14="http://schemas.microsoft.com/office/powerpoint/2010/main" val="3518790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B covers a range of exams, tests, screenings, and some shots intended to prevent, find, or manage a medical problem.  </a:t>
            </a:r>
          </a:p>
          <a:p>
            <a:endParaRPr lang="en-US" dirty="0"/>
          </a:p>
          <a:p>
            <a:r>
              <a:rPr lang="en-US" dirty="0"/>
              <a:t>A description of these preventive services covered by Part B can be found in your Medicare &amp; You handbook.  </a:t>
            </a:r>
          </a:p>
          <a:p>
            <a:endParaRPr lang="en-US" dirty="0"/>
          </a:p>
          <a:p>
            <a:r>
              <a:rPr lang="en-US" i="1" dirty="0"/>
              <a:t>(Use the Preventive Services Chart—available on the Medicare Outreach and Assistance page of the GWAAR website—as a quick reference handout for your attendees.)</a:t>
            </a:r>
          </a:p>
        </p:txBody>
      </p:sp>
      <p:sp>
        <p:nvSpPr>
          <p:cNvPr id="4" name="Slide Number Placeholder 3"/>
          <p:cNvSpPr>
            <a:spLocks noGrp="1"/>
          </p:cNvSpPr>
          <p:nvPr>
            <p:ph type="sldNum" sz="quarter" idx="10"/>
          </p:nvPr>
        </p:nvSpPr>
        <p:spPr/>
        <p:txBody>
          <a:bodyPr/>
          <a:lstStyle/>
          <a:p>
            <a:fld id="{7C9C807D-BE9E-427D-9F45-69604B66C095}" type="slidenum">
              <a:rPr lang="en-US" smtClean="0"/>
              <a:t>36</a:t>
            </a:fld>
            <a:endParaRPr lang="en-US"/>
          </a:p>
        </p:txBody>
      </p:sp>
    </p:spTree>
    <p:extLst>
      <p:ext uri="{BB962C8B-B14F-4D97-AF65-F5344CB8AC3E}">
        <p14:creationId xmlns:p14="http://schemas.microsoft.com/office/powerpoint/2010/main" val="707446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spcAft>
                <a:spcPts val="622"/>
              </a:spcAft>
            </a:pPr>
            <a:r>
              <a:rPr lang="en-US" altLang="en-US" b="1" dirty="0">
                <a:latin typeface="Times New Roman" pitchFamily="18" charset="0"/>
                <a:cs typeface="Times New Roman" pitchFamily="18" charset="0"/>
              </a:rPr>
              <a:t>A “Welcome to Medicare” Visit</a:t>
            </a:r>
            <a:r>
              <a:rPr lang="en-US" altLang="en-US" dirty="0">
                <a:latin typeface="Times New Roman" pitchFamily="18" charset="0"/>
                <a:cs typeface="Times New Roman" pitchFamily="18" charset="0"/>
              </a:rPr>
              <a:t> is available within the first 12 months that you have Part B.  </a:t>
            </a:r>
            <a:r>
              <a:rPr lang="en-US" altLang="en-US" b="1" dirty="0">
                <a:latin typeface="Times New Roman" pitchFamily="18" charset="0"/>
                <a:cs typeface="Times New Roman" pitchFamily="18" charset="0"/>
              </a:rPr>
              <a:t>It is NOT a physical.  Important to ask for the Welcome to Medicare visit by name. </a:t>
            </a:r>
            <a:r>
              <a:rPr lang="en-US" altLang="en-US" dirty="0">
                <a:latin typeface="Times New Roman" pitchFamily="18" charset="0"/>
                <a:cs typeface="Times New Roman" pitchFamily="18" charset="0"/>
              </a:rPr>
              <a:t>This visit includes a review of your medical and social history related to your health and education and counseling about preventive services, including certain screenings, shots, and referrals for other care, if needed.  The items listed will be covered during your “Welcome to Medicare” Visit.</a:t>
            </a:r>
            <a:endParaRPr lang="en-US" altLang="en-US" dirty="0">
              <a:ea typeface="Calibri" pitchFamily="34" charset="0"/>
              <a:cs typeface="Times New Roman" pitchFamily="18" charset="0"/>
            </a:endParaRPr>
          </a:p>
          <a:p>
            <a:pPr eaLnBrk="1" hangingPunct="1">
              <a:spcBef>
                <a:spcPct val="0"/>
              </a:spcBef>
            </a:pPr>
            <a:endParaRPr lang="en-US" altLang="en-US" dirty="0"/>
          </a:p>
          <a:p>
            <a:pPr eaLnBrk="1" hangingPunct="1">
              <a:spcBef>
                <a:spcPct val="0"/>
              </a:spcBef>
            </a:pPr>
            <a:r>
              <a:rPr lang="en-US" altLang="en-US" dirty="0"/>
              <a:t>The visit is covered by Medicare, including the deductible and co-payment.  However, if you receive additional tests, labs or services the usual deductible and co-payments amounts will apply.  Many of the preventive screenings and exams are also covered in full by Medicare, but some of them do require the Part B deductible and 20% co-payments</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37</a:t>
            </a:fld>
            <a:endParaRPr lang="en-US"/>
          </a:p>
        </p:txBody>
      </p:sp>
    </p:spTree>
    <p:extLst>
      <p:ext uri="{BB962C8B-B14F-4D97-AF65-F5344CB8AC3E}">
        <p14:creationId xmlns:p14="http://schemas.microsoft.com/office/powerpoint/2010/main" val="196205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lnSpc>
                <a:spcPct val="115000"/>
              </a:lnSpc>
              <a:spcBef>
                <a:spcPct val="0"/>
              </a:spcBef>
              <a:spcAft>
                <a:spcPts val="622"/>
              </a:spcAft>
              <a:buFont typeface="Arial" panose="020B0604020202020204" pitchFamily="34" charset="0"/>
              <a:buChar char="•"/>
            </a:pPr>
            <a:r>
              <a:rPr lang="en-US" altLang="en-US" dirty="0">
                <a:latin typeface="Times New Roman" pitchFamily="18" charset="0"/>
                <a:ea typeface="Calibri" pitchFamily="34" charset="0"/>
                <a:cs typeface="Times New Roman" pitchFamily="18" charset="0"/>
              </a:rPr>
              <a:t>The main focus of the Yearly Wellness Visit is to create and update a prevention plan based on your current health and risk factors.  You will be asked to complete a “Health Risk Assessment” to help your provider create a personalized prevention plan. </a:t>
            </a:r>
          </a:p>
          <a:p>
            <a:pPr>
              <a:lnSpc>
                <a:spcPct val="115000"/>
              </a:lnSpc>
              <a:spcBef>
                <a:spcPct val="0"/>
              </a:spcBef>
              <a:spcAft>
                <a:spcPts val="622"/>
              </a:spcAft>
            </a:pPr>
            <a:endParaRPr lang="en-US" altLang="en-US" dirty="0">
              <a:latin typeface="Times New Roman" pitchFamily="18" charset="0"/>
              <a:cs typeface="Times New Roman" pitchFamily="18" charset="0"/>
            </a:endParaRPr>
          </a:p>
          <a:p>
            <a:pPr marL="177845" indent="-177845">
              <a:lnSpc>
                <a:spcPct val="115000"/>
              </a:lnSpc>
              <a:spcBef>
                <a:spcPct val="0"/>
              </a:spcBef>
              <a:spcAft>
                <a:spcPts val="622"/>
              </a:spcAft>
              <a:buFont typeface="Arial" panose="020B0604020202020204" pitchFamily="34" charset="0"/>
              <a:buChar char="•"/>
            </a:pPr>
            <a:r>
              <a:rPr lang="en-US" altLang="en-US" dirty="0"/>
              <a:t>The visit is covered by Medicare once every 12 months at no charge, including the deductible and co-payment.  However, if you receive additional tests, labs or services the usual deductible and co-payments amounts will apply.  </a:t>
            </a:r>
          </a:p>
          <a:p>
            <a:pPr marL="177845" indent="-177845">
              <a:lnSpc>
                <a:spcPct val="115000"/>
              </a:lnSpc>
              <a:spcBef>
                <a:spcPct val="0"/>
              </a:spcBef>
              <a:spcAft>
                <a:spcPts val="622"/>
              </a:spcAft>
              <a:buFont typeface="Arial" panose="020B0604020202020204" pitchFamily="34" charset="0"/>
              <a:buChar char="•"/>
            </a:pPr>
            <a:endParaRPr lang="en-US" altLang="en-US" dirty="0"/>
          </a:p>
          <a:p>
            <a:pPr marL="177845" indent="-177845" defTabSz="948507" eaLnBrk="0" fontAlgn="base" hangingPunct="0">
              <a:lnSpc>
                <a:spcPct val="115000"/>
              </a:lnSpc>
              <a:spcBef>
                <a:spcPct val="0"/>
              </a:spcBef>
              <a:spcAft>
                <a:spcPts val="622"/>
              </a:spcAft>
              <a:buFont typeface="Arial" panose="020B0604020202020204" pitchFamily="34" charset="0"/>
              <a:buChar char="•"/>
              <a:defRPr/>
            </a:pPr>
            <a:r>
              <a:rPr lang="en-US" altLang="en-US" b="1" dirty="0">
                <a:latin typeface="Times New Roman" pitchFamily="18" charset="0"/>
                <a:ea typeface="Calibri" pitchFamily="34" charset="0"/>
                <a:cs typeface="Times New Roman" pitchFamily="18" charset="0"/>
              </a:rPr>
              <a:t>Yearly Wellness</a:t>
            </a:r>
            <a:r>
              <a:rPr lang="en-US" altLang="en-US" dirty="0">
                <a:latin typeface="Times New Roman" pitchFamily="18" charset="0"/>
                <a:ea typeface="Calibri" pitchFamily="34" charset="0"/>
                <a:cs typeface="Times New Roman" pitchFamily="18" charset="0"/>
              </a:rPr>
              <a:t> </a:t>
            </a:r>
            <a:r>
              <a:rPr lang="en-US" altLang="en-US" b="1" dirty="0">
                <a:latin typeface="Times New Roman" pitchFamily="18" charset="0"/>
                <a:ea typeface="Calibri" pitchFamily="34" charset="0"/>
                <a:cs typeface="Times New Roman" pitchFamily="18" charset="0"/>
              </a:rPr>
              <a:t>Visit</a:t>
            </a:r>
            <a:r>
              <a:rPr lang="en-US" altLang="en-US" dirty="0">
                <a:latin typeface="Times New Roman" pitchFamily="18" charset="0"/>
                <a:ea typeface="Calibri" pitchFamily="34" charset="0"/>
                <a:cs typeface="Times New Roman" pitchFamily="18" charset="0"/>
              </a:rPr>
              <a:t> is NOT a physical.  You should ask for the </a:t>
            </a:r>
            <a:r>
              <a:rPr lang="en-US" altLang="en-US" i="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by name.  </a:t>
            </a:r>
            <a:r>
              <a:rPr lang="en-US" altLang="en-US" b="1" dirty="0">
                <a:latin typeface="Times New Roman" pitchFamily="18" charset="0"/>
                <a:ea typeface="Calibri" pitchFamily="34" charset="0"/>
                <a:cs typeface="Times New Roman" pitchFamily="18" charset="0"/>
              </a:rPr>
              <a:t>Medicare does not cover a physical.</a:t>
            </a:r>
            <a:r>
              <a:rPr lang="en-US" altLang="en-US" dirty="0">
                <a:latin typeface="Times New Roman" pitchFamily="18" charset="0"/>
                <a:ea typeface="Calibri" pitchFamily="34" charset="0"/>
                <a:cs typeface="Times New Roman" pitchFamily="18" charset="0"/>
              </a:rPr>
              <a:t>  If you schedule a physical, you may need to pay the full cost for the physical.</a:t>
            </a:r>
          </a:p>
          <a:p>
            <a:pPr marL="177845" indent="-177845">
              <a:lnSpc>
                <a:spcPct val="115000"/>
              </a:lnSpc>
              <a:spcBef>
                <a:spcPct val="0"/>
              </a:spcBef>
              <a:spcAft>
                <a:spcPts val="622"/>
              </a:spcAft>
              <a:buFont typeface="Arial" panose="020B0604020202020204" pitchFamily="34" charset="0"/>
              <a:buChar char="•"/>
            </a:pPr>
            <a:endParaRPr lang="en-US" altLang="en-US" dirty="0"/>
          </a:p>
          <a:p>
            <a:pPr marL="177845" indent="-177845">
              <a:lnSpc>
                <a:spcPct val="115000"/>
              </a:lnSpc>
              <a:spcBef>
                <a:spcPct val="0"/>
              </a:spcBef>
              <a:spcAft>
                <a:spcPts val="622"/>
              </a:spcAft>
              <a:buFont typeface="Arial" panose="020B0604020202020204" pitchFamily="34" charset="0"/>
              <a:buChar char="•"/>
            </a:pPr>
            <a:r>
              <a:rPr lang="en-US" altLang="en-US" dirty="0"/>
              <a:t>Many of the preventive screenings and exams are also covered in full by Medicare, but some of them do require the Part B deductible and 20% co-payments.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38</a:t>
            </a:fld>
            <a:endParaRPr lang="en-US"/>
          </a:p>
        </p:txBody>
      </p:sp>
    </p:spTree>
    <p:extLst>
      <p:ext uri="{BB962C8B-B14F-4D97-AF65-F5344CB8AC3E}">
        <p14:creationId xmlns:p14="http://schemas.microsoft.com/office/powerpoint/2010/main" val="627854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0059" y="3439123"/>
            <a:ext cx="7760473" cy="3001690"/>
          </a:xfrm>
        </p:spPr>
        <p:txBody>
          <a:bodyPr>
            <a:normAutofit/>
          </a:bodyPr>
          <a:lstStyle/>
          <a:p>
            <a:pPr>
              <a:spcBef>
                <a:spcPts val="623"/>
              </a:spcBef>
            </a:pPr>
            <a:r>
              <a:rPr lang="en-US" dirty="0"/>
              <a:t>For</a:t>
            </a:r>
            <a:r>
              <a:rPr lang="en-US" baseline="0" dirty="0"/>
              <a:t> Medicare Part B in most cases, you pay…</a:t>
            </a:r>
          </a:p>
          <a:p>
            <a:pPr>
              <a:spcBef>
                <a:spcPts val="623"/>
              </a:spcBef>
            </a:pPr>
            <a:endParaRPr lang="en-US" baseline="0" dirty="0"/>
          </a:p>
          <a:p>
            <a:pPr>
              <a:spcBef>
                <a:spcPts val="623"/>
              </a:spcBef>
            </a:pPr>
            <a:r>
              <a:rPr lang="en-US" baseline="0" dirty="0"/>
              <a:t>d. All of the above: a monthly premium, a yearly deductible, and 20% coinsurance for most covered services. </a:t>
            </a:r>
            <a:endParaRPr lang="en-US" dirty="0"/>
          </a:p>
        </p:txBody>
      </p:sp>
      <p:sp>
        <p:nvSpPr>
          <p:cNvPr id="5" name="Slide Number Placeholder 4"/>
          <p:cNvSpPr>
            <a:spLocks noGrp="1"/>
          </p:cNvSpPr>
          <p:nvPr>
            <p:ph type="sldNum" sz="quarter" idx="11"/>
          </p:nvPr>
        </p:nvSpPr>
        <p:spPr/>
        <p:txBody>
          <a:bodyPr/>
          <a:lstStyle/>
          <a:p>
            <a:fld id="{666AA210-F09A-4D2C-988F-5E80B2706499}" type="slidenum">
              <a:rPr lang="en-US" smtClean="0"/>
              <a:pPr/>
              <a:t>39</a:t>
            </a:fld>
            <a:endParaRPr lang="en-US" dirty="0"/>
          </a:p>
        </p:txBody>
      </p:sp>
    </p:spTree>
    <p:extLst>
      <p:ext uri="{BB962C8B-B14F-4D97-AF65-F5344CB8AC3E}">
        <p14:creationId xmlns:p14="http://schemas.microsoft.com/office/powerpoint/2010/main" val="2035952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ORIGINAL Medicare, you can add Medicare Supplement Insurance, known commonly as </a:t>
            </a:r>
            <a:r>
              <a:rPr lang="en-US" dirty="0" err="1"/>
              <a:t>Medigap</a:t>
            </a:r>
            <a:r>
              <a:rPr lang="en-US" dirty="0"/>
              <a:t> Insurance, to help fill in some of the gaps.</a:t>
            </a:r>
          </a:p>
        </p:txBody>
      </p:sp>
      <p:sp>
        <p:nvSpPr>
          <p:cNvPr id="4" name="Slide Number Placeholder 3"/>
          <p:cNvSpPr>
            <a:spLocks noGrp="1"/>
          </p:cNvSpPr>
          <p:nvPr>
            <p:ph type="sldNum" sz="quarter" idx="10"/>
          </p:nvPr>
        </p:nvSpPr>
        <p:spPr/>
        <p:txBody>
          <a:bodyPr/>
          <a:lstStyle/>
          <a:p>
            <a:fld id="{7C9C807D-BE9E-427D-9F45-69604B66C095}" type="slidenum">
              <a:rPr lang="en-US" smtClean="0"/>
              <a:t>40</a:t>
            </a:fld>
            <a:endParaRPr lang="en-US"/>
          </a:p>
        </p:txBody>
      </p:sp>
    </p:spTree>
    <p:extLst>
      <p:ext uri="{BB962C8B-B14F-4D97-AF65-F5344CB8AC3E}">
        <p14:creationId xmlns:p14="http://schemas.microsoft.com/office/powerpoint/2010/main" val="4271950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a:t>
            </a:r>
            <a:r>
              <a:rPr lang="en-US" baseline="0" dirty="0"/>
              <a:t> currently provides health insurance coverage for 54 million U.S. citizens. That’s approximately 1 in every 6 Americans.</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a:t>
            </a:fld>
            <a:endParaRPr lang="en-US"/>
          </a:p>
        </p:txBody>
      </p:sp>
    </p:spTree>
    <p:extLst>
      <p:ext uri="{BB962C8B-B14F-4D97-AF65-F5344CB8AC3E}">
        <p14:creationId xmlns:p14="http://schemas.microsoft.com/office/powerpoint/2010/main" val="796817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A Medicare Supplement Insurance policy (often called </a:t>
            </a:r>
            <a:r>
              <a:rPr lang="en-US" dirty="0" err="1"/>
              <a:t>Medigap</a:t>
            </a:r>
            <a:r>
              <a:rPr lang="en-US" dirty="0"/>
              <a:t>) is private health insurance that’s designed to supplement Original Medicare. This means it helps pay some of the health care costs that Original Medicare doesn’t cover (like copayments, coinsurance, and deductibles). If you have Original Medicare and a </a:t>
            </a:r>
            <a:r>
              <a:rPr lang="en-US" dirty="0" err="1"/>
              <a:t>Medigap</a:t>
            </a:r>
            <a:r>
              <a:rPr lang="en-US" dirty="0"/>
              <a:t> policy, Medicare will pay its share of the Medicare-approved amounts for covered health care costs. Then your </a:t>
            </a:r>
            <a:r>
              <a:rPr lang="en-US" dirty="0" err="1"/>
              <a:t>Medigap</a:t>
            </a:r>
            <a:r>
              <a:rPr lang="en-US" dirty="0"/>
              <a:t> policy pays its share. </a:t>
            </a:r>
          </a:p>
          <a:p>
            <a:pPr marL="177845" indent="-177845">
              <a:buFont typeface="Arial" panose="020B0604020202020204" pitchFamily="34" charset="0"/>
              <a:buChar char="•"/>
            </a:pPr>
            <a:r>
              <a:rPr lang="en-US" dirty="0"/>
              <a:t>You must have Part A and Part B to buy a </a:t>
            </a:r>
            <a:r>
              <a:rPr lang="en-US" dirty="0" err="1"/>
              <a:t>Medigap</a:t>
            </a:r>
            <a:r>
              <a:rPr lang="en-US" dirty="0"/>
              <a:t> policy.</a:t>
            </a:r>
          </a:p>
          <a:p>
            <a:pPr marL="177845" indent="-177845">
              <a:buFont typeface="Arial" panose="020B0604020202020204" pitchFamily="34" charset="0"/>
              <a:buChar char="•"/>
            </a:pPr>
            <a:r>
              <a:rPr lang="en-US" dirty="0" err="1"/>
              <a:t>Medigap</a:t>
            </a:r>
            <a:r>
              <a:rPr lang="en-US" dirty="0"/>
              <a:t> policies cover only one person. If you and your spouse both want </a:t>
            </a:r>
            <a:r>
              <a:rPr lang="en-US" dirty="0" err="1"/>
              <a:t>Medigap</a:t>
            </a:r>
            <a:r>
              <a:rPr lang="en-US" dirty="0"/>
              <a:t> coverage, you’ll need to have separate </a:t>
            </a:r>
            <a:r>
              <a:rPr lang="en-US" dirty="0" err="1"/>
              <a:t>Medigap</a:t>
            </a:r>
            <a:r>
              <a:rPr lang="en-US" dirty="0"/>
              <a:t> policies.</a:t>
            </a:r>
          </a:p>
          <a:p>
            <a:pPr marL="177845" indent="-177845">
              <a:buFont typeface="Arial" panose="020B0604020202020204" pitchFamily="34" charset="0"/>
              <a:buChar char="•"/>
            </a:pPr>
            <a:r>
              <a:rPr lang="en-US" dirty="0"/>
              <a:t>You still pay the monthly Part B premium.</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41</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15000"/>
              </a:spcBef>
            </a:pPr>
            <a:r>
              <a:rPr lang="en-US" altLang="en-US" b="1" dirty="0"/>
              <a:t>Basic Benefits</a:t>
            </a:r>
            <a:r>
              <a:rPr lang="en-US" altLang="en-US" dirty="0"/>
              <a:t>: 20% approved amount after Medicare on most services, co-</a:t>
            </a:r>
          </a:p>
          <a:p>
            <a:pPr eaLnBrk="1" hangingPunct="1">
              <a:spcBef>
                <a:spcPct val="15000"/>
              </a:spcBef>
            </a:pPr>
            <a:r>
              <a:rPr lang="en-US" altLang="en-US" dirty="0"/>
              <a:t> payments for Hospitalization and skilled nursing care, additional Psychiatric</a:t>
            </a:r>
          </a:p>
          <a:p>
            <a:pPr eaLnBrk="1" hangingPunct="1">
              <a:spcBef>
                <a:spcPct val="15000"/>
              </a:spcBef>
            </a:pPr>
            <a:r>
              <a:rPr lang="en-US" altLang="en-US" dirty="0"/>
              <a:t> care (175 days lifetime), First 3 pints blood, 40 additional Home Health care</a:t>
            </a:r>
          </a:p>
          <a:p>
            <a:pPr eaLnBrk="1" hangingPunct="1">
              <a:spcBef>
                <a:spcPct val="15000"/>
              </a:spcBef>
            </a:pPr>
            <a:r>
              <a:rPr lang="en-US" altLang="en-US" dirty="0"/>
              <a:t> visits.</a:t>
            </a:r>
          </a:p>
          <a:p>
            <a:pPr eaLnBrk="1" hangingPunct="1">
              <a:spcBef>
                <a:spcPct val="15000"/>
              </a:spcBef>
            </a:pPr>
            <a:endParaRPr lang="en-US" altLang="en-US" sz="800" dirty="0"/>
          </a:p>
          <a:p>
            <a:pPr eaLnBrk="1" hangingPunct="1">
              <a:spcBef>
                <a:spcPct val="15000"/>
              </a:spcBef>
            </a:pPr>
            <a:r>
              <a:rPr lang="en-US" altLang="en-US" b="1" dirty="0"/>
              <a:t>WI Mandated</a:t>
            </a:r>
            <a:r>
              <a:rPr lang="en-US" altLang="en-US" dirty="0"/>
              <a:t>: Usual/Customary cost of non-Medicare covered Chiropractic</a:t>
            </a:r>
          </a:p>
          <a:p>
            <a:pPr eaLnBrk="1" hangingPunct="1">
              <a:spcBef>
                <a:spcPct val="15000"/>
              </a:spcBef>
            </a:pPr>
            <a:r>
              <a:rPr lang="en-US" altLang="en-US" dirty="0"/>
              <a:t> care, 30 days non-Medicare skilled nursing facility care w/ no prior  </a:t>
            </a:r>
          </a:p>
          <a:p>
            <a:pPr eaLnBrk="1" hangingPunct="1">
              <a:spcBef>
                <a:spcPct val="15000"/>
              </a:spcBef>
            </a:pPr>
            <a:r>
              <a:rPr lang="en-US" altLang="en-US" dirty="0"/>
              <a:t> hospitalization required (pays up to states Medicaid rate)</a:t>
            </a:r>
          </a:p>
          <a:p>
            <a:pPr eaLnBrk="1" hangingPunct="1">
              <a:spcBef>
                <a:spcPct val="15000"/>
              </a:spcBef>
            </a:pPr>
            <a:r>
              <a:rPr lang="en-US" altLang="en-US" dirty="0"/>
              <a:t> (</a:t>
            </a:r>
            <a:r>
              <a:rPr lang="en-US" altLang="en-US" i="1" dirty="0"/>
              <a:t>note: some policies prior to 1/1/06 may still include diabetic mandate if the policy holder never took part D)</a:t>
            </a:r>
          </a:p>
          <a:p>
            <a:pPr eaLnBrk="1" hangingPunct="1">
              <a:spcBef>
                <a:spcPct val="15000"/>
              </a:spcBef>
            </a:pPr>
            <a:endParaRPr lang="en-US" altLang="en-US" sz="800" b="1" dirty="0"/>
          </a:p>
          <a:p>
            <a:r>
              <a:rPr lang="en-US" dirty="0"/>
              <a:t>The Wisconsin mandated benefits apply to policies that were </a:t>
            </a:r>
            <a:r>
              <a:rPr lang="en-US" i="1" dirty="0"/>
              <a:t>issued </a:t>
            </a:r>
            <a:r>
              <a:rPr lang="en-US" dirty="0"/>
              <a:t>in the state of Wisconsin only.</a:t>
            </a:r>
          </a:p>
        </p:txBody>
      </p:sp>
      <p:sp>
        <p:nvSpPr>
          <p:cNvPr id="4" name="Slide Number Placeholder 3"/>
          <p:cNvSpPr>
            <a:spLocks noGrp="1"/>
          </p:cNvSpPr>
          <p:nvPr>
            <p:ph type="sldNum" sz="quarter" idx="10"/>
          </p:nvPr>
        </p:nvSpPr>
        <p:spPr/>
        <p:txBody>
          <a:bodyPr/>
          <a:lstStyle/>
          <a:p>
            <a:fld id="{7C9C807D-BE9E-427D-9F45-69604B66C095}" type="slidenum">
              <a:rPr lang="en-US" smtClean="0"/>
              <a:t>42</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decide which extra benefits or “Optional Riders” you may be interested in purchasing with your Medigap policy.</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43</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a:t>
            </a:r>
            <a:r>
              <a:rPr lang="en-US" dirty="0" err="1"/>
              <a:t>Medigap</a:t>
            </a:r>
            <a:r>
              <a:rPr lang="en-US" dirty="0"/>
              <a:t> Policies.  </a:t>
            </a:r>
          </a:p>
          <a:p>
            <a:endParaRPr lang="en-US" dirty="0"/>
          </a:p>
          <a:p>
            <a:r>
              <a:rPr lang="en-US" dirty="0"/>
              <a:t>See OCI Publication:  “WI Guide to Health Insurance for People with Medicare” for more details.</a:t>
            </a:r>
          </a:p>
        </p:txBody>
      </p:sp>
      <p:sp>
        <p:nvSpPr>
          <p:cNvPr id="4" name="Slide Number Placeholder 3"/>
          <p:cNvSpPr>
            <a:spLocks noGrp="1"/>
          </p:cNvSpPr>
          <p:nvPr>
            <p:ph type="sldNum" sz="quarter" idx="10"/>
          </p:nvPr>
        </p:nvSpPr>
        <p:spPr/>
        <p:txBody>
          <a:bodyPr/>
          <a:lstStyle/>
          <a:p>
            <a:fld id="{7C9C807D-BE9E-427D-9F45-69604B66C095}" type="slidenum">
              <a:rPr lang="en-US" smtClean="0"/>
              <a:t>44</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a:t>
            </a:r>
            <a:r>
              <a:rPr lang="en-US" dirty="0" err="1"/>
              <a:t>Medigap</a:t>
            </a:r>
            <a:r>
              <a:rPr lang="en-US" dirty="0"/>
              <a:t> Policies.  </a:t>
            </a:r>
          </a:p>
          <a:p>
            <a:endParaRPr lang="en-US" dirty="0"/>
          </a:p>
          <a:p>
            <a:r>
              <a:rPr lang="en-US" dirty="0"/>
              <a:t>See OCI Publication:  “WI Guide to Health Insurance for People with Medicare” for more details.</a:t>
            </a:r>
          </a:p>
        </p:txBody>
      </p:sp>
      <p:sp>
        <p:nvSpPr>
          <p:cNvPr id="4" name="Slide Number Placeholder 3"/>
          <p:cNvSpPr>
            <a:spLocks noGrp="1"/>
          </p:cNvSpPr>
          <p:nvPr>
            <p:ph type="sldNum" sz="quarter" idx="10"/>
          </p:nvPr>
        </p:nvSpPr>
        <p:spPr/>
        <p:txBody>
          <a:bodyPr/>
          <a:lstStyle/>
          <a:p>
            <a:fld id="{7C9C807D-BE9E-427D-9F45-69604B66C095}" type="slidenum">
              <a:rPr lang="en-US" smtClean="0"/>
              <a:t>45</a:t>
            </a:fld>
            <a:endParaRPr lang="en-US"/>
          </a:p>
        </p:txBody>
      </p:sp>
    </p:spTree>
    <p:extLst>
      <p:ext uri="{BB962C8B-B14F-4D97-AF65-F5344CB8AC3E}">
        <p14:creationId xmlns:p14="http://schemas.microsoft.com/office/powerpoint/2010/main" val="3807920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a:t>
            </a:r>
            <a:r>
              <a:rPr lang="en-US" dirty="0" err="1"/>
              <a:t>Medigap</a:t>
            </a:r>
            <a:r>
              <a:rPr lang="en-US" dirty="0"/>
              <a:t> Policies.  </a:t>
            </a:r>
          </a:p>
          <a:p>
            <a:endParaRPr lang="en-US" dirty="0"/>
          </a:p>
          <a:p>
            <a:r>
              <a:rPr lang="en-US" dirty="0"/>
              <a:t>See OCI Publication:  “WI Guide to Health Insurance for People with Medicare” for more details.</a:t>
            </a:r>
          </a:p>
        </p:txBody>
      </p:sp>
      <p:sp>
        <p:nvSpPr>
          <p:cNvPr id="4" name="Slide Number Placeholder 3"/>
          <p:cNvSpPr>
            <a:spLocks noGrp="1"/>
          </p:cNvSpPr>
          <p:nvPr>
            <p:ph type="sldNum" sz="quarter" idx="10"/>
          </p:nvPr>
        </p:nvSpPr>
        <p:spPr/>
        <p:txBody>
          <a:bodyPr/>
          <a:lstStyle/>
          <a:p>
            <a:fld id="{7C9C807D-BE9E-427D-9F45-69604B66C095}" type="slidenum">
              <a:rPr lang="en-US" smtClean="0"/>
              <a:t>46</a:t>
            </a:fld>
            <a:endParaRPr lang="en-US"/>
          </a:p>
        </p:txBody>
      </p:sp>
    </p:spTree>
    <p:extLst>
      <p:ext uri="{BB962C8B-B14F-4D97-AF65-F5344CB8AC3E}">
        <p14:creationId xmlns:p14="http://schemas.microsoft.com/office/powerpoint/2010/main" val="1116538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steps to take if you are interested in buying a </a:t>
            </a:r>
            <a:r>
              <a:rPr lang="en-US" dirty="0" err="1"/>
              <a:t>Medigap</a:t>
            </a:r>
            <a:r>
              <a:rPr lang="en-US" dirty="0"/>
              <a:t> policy:</a:t>
            </a:r>
          </a:p>
          <a:p>
            <a:endParaRPr lang="en-US" dirty="0"/>
          </a:p>
          <a:p>
            <a:pPr marL="355690" indent="-355690">
              <a:spcAft>
                <a:spcPts val="1245"/>
              </a:spcAft>
              <a:buFont typeface="Wingdings" panose="05000000000000000000" pitchFamily="2" charset="2"/>
              <a:buChar char="§"/>
              <a:defRPr/>
            </a:pPr>
            <a:r>
              <a:rPr lang="en-US" dirty="0"/>
              <a:t>STEP 1:	Decide which benefits (Riders) you want, then decide which of the </a:t>
            </a:r>
            <a:r>
              <a:rPr lang="en-US" dirty="0" err="1"/>
              <a:t>Medigap</a:t>
            </a:r>
            <a:r>
              <a:rPr lang="en-US" dirty="0"/>
              <a:t> policies meets your needs.</a:t>
            </a:r>
          </a:p>
          <a:p>
            <a:pPr marL="355690" indent="-355690">
              <a:spcAft>
                <a:spcPts val="1245"/>
              </a:spcAft>
              <a:buFont typeface="Wingdings" panose="05000000000000000000" pitchFamily="2" charset="2"/>
              <a:buChar char="§"/>
              <a:defRPr/>
            </a:pPr>
            <a:r>
              <a:rPr lang="en-US" dirty="0"/>
              <a:t>STEP 2: 	Find out which insurance companies sell </a:t>
            </a:r>
            <a:r>
              <a:rPr lang="en-US" dirty="0" err="1"/>
              <a:t>Medigap</a:t>
            </a:r>
            <a:r>
              <a:rPr lang="en-US" dirty="0"/>
              <a:t> policies in your state. </a:t>
            </a:r>
          </a:p>
          <a:p>
            <a:pPr marL="355690" indent="-355690">
              <a:spcAft>
                <a:spcPts val="1245"/>
              </a:spcAft>
              <a:buFont typeface="Wingdings" panose="05000000000000000000" pitchFamily="2" charset="2"/>
              <a:buChar char="§"/>
              <a:defRPr/>
            </a:pPr>
            <a:r>
              <a:rPr lang="en-US" dirty="0"/>
              <a:t>STEP 3: 	Call the insurance companies that sell the </a:t>
            </a:r>
            <a:r>
              <a:rPr lang="en-US" dirty="0" err="1"/>
              <a:t>Medigap</a:t>
            </a:r>
            <a:r>
              <a:rPr lang="en-US" dirty="0"/>
              <a:t> policies you’re interested in and compare costs.</a:t>
            </a:r>
          </a:p>
          <a:p>
            <a:pPr marL="355690" indent="-355690">
              <a:buFont typeface="Wingdings" panose="05000000000000000000" pitchFamily="2" charset="2"/>
              <a:buChar char="§"/>
              <a:defRPr/>
            </a:pPr>
            <a:r>
              <a:rPr lang="en-US" dirty="0"/>
              <a:t>STEP 4:	Buy the </a:t>
            </a:r>
            <a:r>
              <a:rPr lang="en-US" dirty="0" err="1"/>
              <a:t>Medigap</a:t>
            </a:r>
            <a:r>
              <a:rPr lang="en-US" dirty="0"/>
              <a:t> policy.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47</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65"/>
              </a:spcBef>
              <a:tabLst>
                <a:tab pos="683900" algn="r"/>
              </a:tabLst>
            </a:pPr>
            <a:r>
              <a:rPr lang="en-US" dirty="0">
                <a:ea typeface="Times New Roman"/>
              </a:rPr>
              <a:t>The best time to buy a </a:t>
            </a:r>
            <a:r>
              <a:rPr lang="en-US" dirty="0" err="1">
                <a:ea typeface="Times New Roman"/>
              </a:rPr>
              <a:t>Medigap</a:t>
            </a:r>
            <a:r>
              <a:rPr lang="en-US" dirty="0">
                <a:ea typeface="Times New Roman"/>
              </a:rPr>
              <a:t> policy is during your </a:t>
            </a:r>
            <a:r>
              <a:rPr lang="en-US" dirty="0" err="1">
                <a:ea typeface="Times New Roman"/>
              </a:rPr>
              <a:t>Medigap</a:t>
            </a:r>
            <a:r>
              <a:rPr lang="en-US" dirty="0">
                <a:ea typeface="Times New Roman"/>
              </a:rPr>
              <a:t> Open Enrollment Period (</a:t>
            </a:r>
            <a:r>
              <a:rPr lang="en-US" dirty="0" err="1">
                <a:ea typeface="Times New Roman"/>
              </a:rPr>
              <a:t>Medigap</a:t>
            </a:r>
            <a:r>
              <a:rPr lang="en-US" baseline="0" dirty="0">
                <a:ea typeface="Times New Roman"/>
              </a:rPr>
              <a:t> OEP)</a:t>
            </a:r>
            <a:r>
              <a:rPr lang="en-US" dirty="0">
                <a:ea typeface="Times New Roman"/>
              </a:rPr>
              <a:t>. This period lasts for 6 months and begins on the first day of the month in which you’re both 65 or older and enrolled in Medicare Part B. If you apply during your </a:t>
            </a:r>
            <a:r>
              <a:rPr lang="en-US" dirty="0" err="1">
                <a:ea typeface="Times New Roman"/>
              </a:rPr>
              <a:t>Medigap</a:t>
            </a:r>
            <a:r>
              <a:rPr lang="en-US" dirty="0">
                <a:ea typeface="Times New Roman"/>
              </a:rPr>
              <a:t> OEP, you can buy any </a:t>
            </a:r>
            <a:r>
              <a:rPr lang="en-US" dirty="0" err="1">
                <a:ea typeface="Times New Roman"/>
              </a:rPr>
              <a:t>Medigap</a:t>
            </a:r>
            <a:r>
              <a:rPr lang="en-US" dirty="0">
                <a:ea typeface="Times New Roman"/>
              </a:rPr>
              <a:t> policy the company sells, even if you have health problems, for the same price as people with good health. </a:t>
            </a:r>
            <a:r>
              <a:rPr lang="en-US" dirty="0"/>
              <a:t>If you don’t purchase a plan within your 6-month OEP, insurance companies can deny coverage based on your health condition.</a:t>
            </a:r>
          </a:p>
          <a:p>
            <a:pPr>
              <a:spcBef>
                <a:spcPts val="665"/>
              </a:spcBef>
              <a:tabLst>
                <a:tab pos="683900" algn="r"/>
              </a:tabLst>
            </a:pPr>
            <a:endParaRPr lang="en-US" dirty="0">
              <a:ea typeface="Times New Roman"/>
            </a:endParaRPr>
          </a:p>
          <a:p>
            <a:pPr>
              <a:spcBef>
                <a:spcPts val="665"/>
              </a:spcBef>
              <a:tabLst>
                <a:tab pos="683900" algn="r"/>
              </a:tabLst>
            </a:pPr>
            <a:r>
              <a:rPr lang="en-US" dirty="0">
                <a:ea typeface="Times New Roman"/>
              </a:rPr>
              <a:t>It’s also important to understand that your </a:t>
            </a:r>
            <a:r>
              <a:rPr lang="en-US" dirty="0" err="1">
                <a:ea typeface="Times New Roman"/>
              </a:rPr>
              <a:t>Medigap</a:t>
            </a:r>
            <a:r>
              <a:rPr lang="en-US" dirty="0">
                <a:ea typeface="Times New Roman"/>
              </a:rPr>
              <a:t> rights may depend on when you choose to enroll in Medicare Part B. If you’re 65 or older, your </a:t>
            </a:r>
            <a:r>
              <a:rPr lang="en-US" dirty="0" err="1">
                <a:ea typeface="Times New Roman"/>
              </a:rPr>
              <a:t>Medigap</a:t>
            </a:r>
            <a:r>
              <a:rPr lang="en-US" dirty="0">
                <a:ea typeface="Times New Roman"/>
              </a:rPr>
              <a:t> OEP begins when you enroll in Part B, and it can’t be changed or repeated. In most cases, it makes sense to enroll in Part B and purchase a </a:t>
            </a:r>
            <a:r>
              <a:rPr lang="en-US" dirty="0" err="1">
                <a:ea typeface="Times New Roman"/>
              </a:rPr>
              <a:t>Medigap</a:t>
            </a:r>
            <a:r>
              <a:rPr lang="en-US" dirty="0">
                <a:ea typeface="Times New Roman"/>
              </a:rPr>
              <a:t> policy when you’re first eligible for Medicare, because you might otherwise have to pay a Part B late enrollment penalty, and you might miss your </a:t>
            </a:r>
            <a:r>
              <a:rPr lang="en-US" dirty="0" err="1">
                <a:ea typeface="Times New Roman"/>
              </a:rPr>
              <a:t>Medigap</a:t>
            </a:r>
            <a:r>
              <a:rPr lang="en-US" dirty="0">
                <a:ea typeface="Times New Roman"/>
              </a:rPr>
              <a:t> OEP. However, there are exceptions if you have employer coverage. </a:t>
            </a:r>
          </a:p>
          <a:p>
            <a:pPr>
              <a:spcBef>
                <a:spcPts val="665"/>
              </a:spcBef>
              <a:tabLst>
                <a:tab pos="683900" algn="r"/>
              </a:tabLst>
            </a:pPr>
            <a:endParaRPr lang="en-US" dirty="0">
              <a:ea typeface="Times New Roman"/>
            </a:endParaRPr>
          </a:p>
          <a:p>
            <a:pPr>
              <a:spcBef>
                <a:spcPts val="665"/>
              </a:spcBef>
              <a:tabLst>
                <a:tab pos="683900" algn="r"/>
              </a:tabLst>
            </a:pPr>
            <a:r>
              <a:rPr lang="en-US" dirty="0">
                <a:ea typeface="Times New Roman"/>
              </a:rPr>
              <a:t>While the insurance company can’t make you wait for your coverage to start, it may be able to make you wait for coverage related to a pre-existing condition. Remember, for Medicare‑covered services, Original Medicare will still cover the condition, even if the </a:t>
            </a:r>
            <a:r>
              <a:rPr lang="en-US" dirty="0" err="1">
                <a:ea typeface="Times New Roman"/>
              </a:rPr>
              <a:t>Medigap</a:t>
            </a:r>
            <a:r>
              <a:rPr lang="en-US" dirty="0">
                <a:ea typeface="Times New Roman"/>
              </a:rPr>
              <a:t> policy won’t cover your out‑of‑pocket expenses. </a:t>
            </a:r>
          </a:p>
          <a:p>
            <a:pPr>
              <a:spcBef>
                <a:spcPts val="665"/>
              </a:spcBef>
              <a:tabLst>
                <a:tab pos="683900" algn="r"/>
              </a:tabLst>
            </a:pPr>
            <a:endParaRPr lang="en-US" dirty="0">
              <a:ea typeface="Times New Roman"/>
            </a:endParaRPr>
          </a:p>
          <a:p>
            <a:pPr>
              <a:spcBef>
                <a:spcPts val="665"/>
              </a:spcBef>
              <a:tabLst>
                <a:tab pos="683900" algn="r"/>
              </a:tabLst>
            </a:pPr>
            <a:r>
              <a:rPr lang="en-US" dirty="0">
                <a:ea typeface="Times New Roman"/>
              </a:rPr>
              <a:t>You may buy a </a:t>
            </a:r>
            <a:r>
              <a:rPr lang="en-US" dirty="0" err="1">
                <a:ea typeface="Times New Roman"/>
              </a:rPr>
              <a:t>Medigap</a:t>
            </a:r>
            <a:r>
              <a:rPr lang="en-US" dirty="0">
                <a:ea typeface="Times New Roman"/>
              </a:rPr>
              <a:t> policy any time an insurance company will sell you one.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48</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65"/>
              </a:spcBef>
              <a:tabLst>
                <a:tab pos="683900" algn="r"/>
              </a:tabLst>
            </a:pPr>
            <a:r>
              <a:rPr lang="en-US" dirty="0">
                <a:ea typeface="Times New Roman"/>
              </a:rPr>
              <a:t>The best time to buy a </a:t>
            </a:r>
            <a:r>
              <a:rPr lang="en-US" dirty="0" err="1">
                <a:ea typeface="Times New Roman"/>
              </a:rPr>
              <a:t>Medigap</a:t>
            </a:r>
            <a:r>
              <a:rPr lang="en-US" dirty="0">
                <a:ea typeface="Times New Roman"/>
              </a:rPr>
              <a:t> policy is during your </a:t>
            </a:r>
            <a:r>
              <a:rPr lang="en-US" dirty="0" err="1">
                <a:ea typeface="Times New Roman"/>
              </a:rPr>
              <a:t>Medigap</a:t>
            </a:r>
            <a:r>
              <a:rPr lang="en-US" dirty="0">
                <a:ea typeface="Times New Roman"/>
              </a:rPr>
              <a:t> Open Enrollment Period (</a:t>
            </a:r>
            <a:r>
              <a:rPr lang="en-US" dirty="0" err="1">
                <a:ea typeface="Times New Roman"/>
              </a:rPr>
              <a:t>Medigap</a:t>
            </a:r>
            <a:r>
              <a:rPr lang="en-US" baseline="0" dirty="0">
                <a:ea typeface="Times New Roman"/>
              </a:rPr>
              <a:t> OEP)</a:t>
            </a:r>
            <a:r>
              <a:rPr lang="en-US" dirty="0">
                <a:ea typeface="Times New Roman"/>
              </a:rPr>
              <a:t>. This period lasts for 6 months and begins on the first day of the month in which you’re both 65 or older and enrolled in Medicare Part B. If you apply during your </a:t>
            </a:r>
            <a:r>
              <a:rPr lang="en-US" dirty="0" err="1">
                <a:ea typeface="Times New Roman"/>
              </a:rPr>
              <a:t>Medigap</a:t>
            </a:r>
            <a:r>
              <a:rPr lang="en-US" dirty="0">
                <a:ea typeface="Times New Roman"/>
              </a:rPr>
              <a:t> OEP, you can buy any </a:t>
            </a:r>
            <a:r>
              <a:rPr lang="en-US" dirty="0" err="1">
                <a:ea typeface="Times New Roman"/>
              </a:rPr>
              <a:t>Medigap</a:t>
            </a:r>
            <a:r>
              <a:rPr lang="en-US" dirty="0">
                <a:ea typeface="Times New Roman"/>
              </a:rPr>
              <a:t> policy the company sells, even if you have health problems, for the same price as people with good health. </a:t>
            </a:r>
            <a:r>
              <a:rPr lang="en-US" dirty="0"/>
              <a:t>If you don’t purchase a plan within your 6-month OEP, insurance companies can deny coverage based on your health condition.</a:t>
            </a:r>
          </a:p>
          <a:p>
            <a:pPr>
              <a:spcBef>
                <a:spcPts val="665"/>
              </a:spcBef>
              <a:tabLst>
                <a:tab pos="683900" algn="r"/>
              </a:tabLst>
            </a:pPr>
            <a:endParaRPr lang="en-US" dirty="0">
              <a:ea typeface="Times New Roman"/>
            </a:endParaRPr>
          </a:p>
          <a:p>
            <a:pPr>
              <a:spcBef>
                <a:spcPts val="665"/>
              </a:spcBef>
              <a:tabLst>
                <a:tab pos="683900" algn="r"/>
              </a:tabLst>
            </a:pPr>
            <a:r>
              <a:rPr lang="en-US" dirty="0">
                <a:ea typeface="Times New Roman"/>
              </a:rPr>
              <a:t>It’s also important to understand that your </a:t>
            </a:r>
            <a:r>
              <a:rPr lang="en-US" dirty="0" err="1">
                <a:ea typeface="Times New Roman"/>
              </a:rPr>
              <a:t>Medigap</a:t>
            </a:r>
            <a:r>
              <a:rPr lang="en-US" dirty="0">
                <a:ea typeface="Times New Roman"/>
              </a:rPr>
              <a:t> rights may depend on when you choose to enroll in Medicare Part B. If you’re 65 or older, your </a:t>
            </a:r>
            <a:r>
              <a:rPr lang="en-US" dirty="0" err="1">
                <a:ea typeface="Times New Roman"/>
              </a:rPr>
              <a:t>Medigap</a:t>
            </a:r>
            <a:r>
              <a:rPr lang="en-US" dirty="0">
                <a:ea typeface="Times New Roman"/>
              </a:rPr>
              <a:t> OEP begins when you enroll in Part B, and it can’t be changed or repeated. In most cases, it makes sense to enroll in Part B and purchase a </a:t>
            </a:r>
            <a:r>
              <a:rPr lang="en-US" dirty="0" err="1">
                <a:ea typeface="Times New Roman"/>
              </a:rPr>
              <a:t>Medigap</a:t>
            </a:r>
            <a:r>
              <a:rPr lang="en-US" dirty="0">
                <a:ea typeface="Times New Roman"/>
              </a:rPr>
              <a:t> policy when you’re first eligible for Medicare, because you might otherwise have to pay a Part B late enrollment penalty, and you might miss your </a:t>
            </a:r>
            <a:r>
              <a:rPr lang="en-US" dirty="0" err="1">
                <a:ea typeface="Times New Roman"/>
              </a:rPr>
              <a:t>Medigap</a:t>
            </a:r>
            <a:r>
              <a:rPr lang="en-US" dirty="0">
                <a:ea typeface="Times New Roman"/>
              </a:rPr>
              <a:t> OEP. However, there are exceptions if you have employer coverage. </a:t>
            </a:r>
          </a:p>
          <a:p>
            <a:pPr>
              <a:spcBef>
                <a:spcPts val="665"/>
              </a:spcBef>
              <a:tabLst>
                <a:tab pos="683900" algn="r"/>
              </a:tabLst>
            </a:pPr>
            <a:endParaRPr lang="en-US" dirty="0">
              <a:ea typeface="Times New Roman"/>
            </a:endParaRPr>
          </a:p>
          <a:p>
            <a:pPr>
              <a:spcBef>
                <a:spcPts val="665"/>
              </a:spcBef>
              <a:tabLst>
                <a:tab pos="683900" algn="r"/>
              </a:tabLst>
            </a:pPr>
            <a:r>
              <a:rPr lang="en-US" dirty="0">
                <a:ea typeface="Times New Roman"/>
              </a:rPr>
              <a:t>While the insurance company can’t make you wait for your coverage to start, it may be able to make you wait for coverage related to a pre-existing condition. Remember, for Medicare‑covered services, Original Medicare will still cover the condition, even if the </a:t>
            </a:r>
            <a:r>
              <a:rPr lang="en-US" dirty="0" err="1">
                <a:ea typeface="Times New Roman"/>
              </a:rPr>
              <a:t>Medigap</a:t>
            </a:r>
            <a:r>
              <a:rPr lang="en-US" dirty="0">
                <a:ea typeface="Times New Roman"/>
              </a:rPr>
              <a:t> policy won’t cover your out‑of‑pocket expenses. </a:t>
            </a:r>
          </a:p>
          <a:p>
            <a:pPr>
              <a:spcBef>
                <a:spcPts val="665"/>
              </a:spcBef>
              <a:tabLst>
                <a:tab pos="683900" algn="r"/>
              </a:tabLst>
            </a:pPr>
            <a:endParaRPr lang="en-US" dirty="0">
              <a:ea typeface="Times New Roman"/>
            </a:endParaRPr>
          </a:p>
          <a:p>
            <a:pPr>
              <a:spcBef>
                <a:spcPts val="665"/>
              </a:spcBef>
              <a:tabLst>
                <a:tab pos="683900" algn="r"/>
              </a:tabLst>
            </a:pPr>
            <a:r>
              <a:rPr lang="en-US" dirty="0">
                <a:ea typeface="Times New Roman"/>
              </a:rPr>
              <a:t>You may buy a </a:t>
            </a:r>
            <a:r>
              <a:rPr lang="en-US" dirty="0" err="1">
                <a:ea typeface="Times New Roman"/>
              </a:rPr>
              <a:t>Medigap</a:t>
            </a:r>
            <a:r>
              <a:rPr lang="en-US" dirty="0">
                <a:ea typeface="Times New Roman"/>
              </a:rPr>
              <a:t> policy any time an insurance company will sell you one.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49</a:t>
            </a:fld>
            <a:endParaRPr lang="en-US"/>
          </a:p>
        </p:txBody>
      </p:sp>
    </p:spTree>
    <p:extLst>
      <p:ext uri="{BB962C8B-B14F-4D97-AF65-F5344CB8AC3E}">
        <p14:creationId xmlns:p14="http://schemas.microsoft.com/office/powerpoint/2010/main" val="1219102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other times that you can receive Guarantee Issue for a </a:t>
            </a:r>
            <a:r>
              <a:rPr lang="en-US" dirty="0" err="1"/>
              <a:t>Medigap</a:t>
            </a:r>
            <a:r>
              <a:rPr lang="en-US" dirty="0"/>
              <a:t> policy:</a:t>
            </a:r>
          </a:p>
          <a:p>
            <a:endParaRPr lang="en-US" dirty="0"/>
          </a:p>
          <a:p>
            <a:pPr marL="829944" lvl="1" indent="-355690">
              <a:buFont typeface="Wingdings" panose="05000000000000000000" pitchFamily="2" charset="2"/>
              <a:buChar char="§"/>
              <a:defRPr/>
            </a:pPr>
            <a:r>
              <a:rPr lang="en-US" sz="2100" dirty="0">
                <a:cs typeface="Arial" panose="020B0604020202020204" pitchFamily="34" charset="0"/>
              </a:rPr>
              <a:t>Your Medicare Advantage plan terminates or stops providing care in your service area.</a:t>
            </a:r>
          </a:p>
          <a:p>
            <a:pPr marL="829944" lvl="1" indent="-355690">
              <a:buFont typeface="Wingdings" panose="05000000000000000000" pitchFamily="2" charset="2"/>
              <a:buChar char="§"/>
              <a:defRPr/>
            </a:pPr>
            <a:r>
              <a:rPr lang="en-US" sz="2100" dirty="0">
                <a:cs typeface="Arial" panose="020B0604020202020204" pitchFamily="34" charset="0"/>
              </a:rPr>
              <a:t>You move outside the plan’s service area.</a:t>
            </a:r>
          </a:p>
          <a:p>
            <a:pPr marL="829944" lvl="1" indent="-355690">
              <a:buFont typeface="Wingdings" panose="05000000000000000000" pitchFamily="2" charset="2"/>
              <a:buChar char="§"/>
              <a:defRPr/>
            </a:pPr>
            <a:r>
              <a:rPr lang="en-US" sz="2100" dirty="0">
                <a:cs typeface="Arial" panose="020B0604020202020204" pitchFamily="34" charset="0"/>
              </a:rPr>
              <a:t>Your employer group health plan ends some or all of your coverage.  </a:t>
            </a:r>
            <a:r>
              <a:rPr lang="en-US" sz="2100" b="1" i="1" dirty="0">
                <a:cs typeface="Arial" panose="020B0604020202020204" pitchFamily="34" charset="0"/>
              </a:rPr>
              <a:t>(But if employee voluntarily leaves the plan or ends his/her own coverage, you will NOT have guarantee issue.)</a:t>
            </a:r>
          </a:p>
          <a:p>
            <a:pPr marL="829944" lvl="1" indent="-355690">
              <a:buFont typeface="Wingdings" panose="05000000000000000000" pitchFamily="2" charset="2"/>
              <a:buChar char="§"/>
              <a:defRPr/>
            </a:pPr>
            <a:r>
              <a:rPr lang="en-US" sz="2100" dirty="0">
                <a:cs typeface="Arial" panose="020B0604020202020204" pitchFamily="34" charset="0"/>
              </a:rPr>
              <a:t>Your employer group plan increases cost by more that 25% in one 12 month period.</a:t>
            </a:r>
          </a:p>
          <a:p>
            <a:pPr marL="829944" lvl="1" indent="-355690">
              <a:buFont typeface="Wingdings" panose="05000000000000000000" pitchFamily="2" charset="2"/>
              <a:buChar char="§"/>
              <a:defRPr/>
            </a:pPr>
            <a:r>
              <a:rPr lang="en-US" sz="2100" dirty="0">
                <a:cs typeface="Arial" panose="020B0604020202020204" pitchFamily="34" charset="0"/>
              </a:rPr>
              <a:t>You are in Trial Period of Medicare Advantage plan.  (12 month period the first time you join a MA plan.  You get only 1 trial period in a lifetime.)</a:t>
            </a:r>
          </a:p>
          <a:p>
            <a:endParaRPr lang="en-US" dirty="0"/>
          </a:p>
          <a:p>
            <a:r>
              <a:rPr lang="en-US" dirty="0"/>
              <a:t>Remember, you must apply within 63 days of other coverage ending.</a:t>
            </a:r>
          </a:p>
        </p:txBody>
      </p:sp>
      <p:sp>
        <p:nvSpPr>
          <p:cNvPr id="4" name="Slide Number Placeholder 3"/>
          <p:cNvSpPr>
            <a:spLocks noGrp="1"/>
          </p:cNvSpPr>
          <p:nvPr>
            <p:ph type="sldNum" sz="quarter" idx="10"/>
          </p:nvPr>
        </p:nvSpPr>
        <p:spPr/>
        <p:txBody>
          <a:bodyPr/>
          <a:lstStyle/>
          <a:p>
            <a:fld id="{7C9C807D-BE9E-427D-9F45-69604B66C095}" type="slidenum">
              <a:rPr lang="en-US" smtClean="0"/>
              <a:t>50</a:t>
            </a:fld>
            <a:endParaRPr lang="en-US"/>
          </a:p>
        </p:txBody>
      </p:sp>
    </p:spTree>
    <p:extLst>
      <p:ext uri="{BB962C8B-B14F-4D97-AF65-F5344CB8AC3E}">
        <p14:creationId xmlns:p14="http://schemas.microsoft.com/office/powerpoint/2010/main" val="9147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a:t>
            </a:fld>
            <a:endParaRPr lang="en-US"/>
          </a:p>
        </p:txBody>
      </p:sp>
    </p:spTree>
    <p:extLst>
      <p:ext uri="{BB962C8B-B14F-4D97-AF65-F5344CB8AC3E}">
        <p14:creationId xmlns:p14="http://schemas.microsoft.com/office/powerpoint/2010/main" val="3089738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resources that can be of help to you with any questions or for more information about </a:t>
            </a:r>
            <a:r>
              <a:rPr lang="en-US" dirty="0" err="1"/>
              <a:t>Medigap</a:t>
            </a:r>
            <a:r>
              <a:rPr lang="en-US" dirty="0"/>
              <a:t> policies.</a:t>
            </a:r>
          </a:p>
        </p:txBody>
      </p:sp>
      <p:sp>
        <p:nvSpPr>
          <p:cNvPr id="4" name="Slide Number Placeholder 3"/>
          <p:cNvSpPr>
            <a:spLocks noGrp="1"/>
          </p:cNvSpPr>
          <p:nvPr>
            <p:ph type="sldNum" sz="quarter" idx="10"/>
          </p:nvPr>
        </p:nvSpPr>
        <p:spPr/>
        <p:txBody>
          <a:bodyPr/>
          <a:lstStyle/>
          <a:p>
            <a:fld id="{7C9C807D-BE9E-427D-9F45-69604B66C095}" type="slidenum">
              <a:rPr lang="en-US" smtClean="0"/>
              <a:t>51</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a:t>
            </a:r>
            <a:r>
              <a:rPr lang="en-US" baseline="0" dirty="0"/>
              <a:t> navigate to Medicare Supplement Plan information on the Medicare.gov site</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52</a:t>
            </a:fld>
            <a:endParaRPr lang="en-US"/>
          </a:p>
        </p:txBody>
      </p:sp>
    </p:spTree>
    <p:extLst>
      <p:ext uri="{BB962C8B-B14F-4D97-AF65-F5344CB8AC3E}">
        <p14:creationId xmlns:p14="http://schemas.microsoft.com/office/powerpoint/2010/main" val="15248565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5"/>
              </a:spcBef>
            </a:pPr>
            <a:r>
              <a:rPr lang="en-US" dirty="0"/>
              <a:t>Check Your Knowledge—Question 9</a:t>
            </a:r>
          </a:p>
          <a:p>
            <a:pPr>
              <a:spcBef>
                <a:spcPts val="615"/>
              </a:spcBef>
            </a:pPr>
            <a:r>
              <a:rPr lang="en-US" dirty="0"/>
              <a:t>Medigap (Medicare supplement insurance) policies may help fill which coverage or cost gaps?</a:t>
            </a:r>
          </a:p>
          <a:p>
            <a:pPr marL="59242">
              <a:spcBef>
                <a:spcPts val="615"/>
              </a:spcBef>
            </a:pPr>
            <a:r>
              <a:rPr lang="en-US" dirty="0"/>
              <a:t>a. Part A and/or Part B deductibles</a:t>
            </a:r>
          </a:p>
          <a:p>
            <a:pPr marL="59242">
              <a:spcBef>
                <a:spcPts val="615"/>
              </a:spcBef>
            </a:pPr>
            <a:r>
              <a:rPr lang="en-US" dirty="0"/>
              <a:t>b. Medicare Enrollment Penalties</a:t>
            </a:r>
          </a:p>
          <a:p>
            <a:pPr marL="59242">
              <a:spcBef>
                <a:spcPts val="615"/>
              </a:spcBef>
            </a:pPr>
            <a:r>
              <a:rPr lang="en-US" dirty="0"/>
              <a:t>c. Prescription Drug Copays</a:t>
            </a:r>
          </a:p>
          <a:p>
            <a:pPr marL="59242">
              <a:spcBef>
                <a:spcPts val="615"/>
              </a:spcBef>
            </a:pPr>
            <a:r>
              <a:rPr lang="en-US" dirty="0"/>
              <a:t>d. Medicare Premiums</a:t>
            </a:r>
          </a:p>
          <a:p>
            <a:pPr>
              <a:spcBef>
                <a:spcPts val="615"/>
              </a:spcBef>
            </a:pPr>
            <a:r>
              <a:rPr lang="en-US" b="1" dirty="0"/>
              <a:t>Answer:</a:t>
            </a:r>
            <a:r>
              <a:rPr lang="en-US" dirty="0"/>
              <a:t> a. Part A and/or Part B deductibles</a:t>
            </a:r>
          </a:p>
          <a:p>
            <a:pPr>
              <a:spcBef>
                <a:spcPts val="615"/>
              </a:spcBef>
            </a:pPr>
            <a:r>
              <a:rPr lang="en-US" dirty="0"/>
              <a:t>Medicare supplement insurance policies (Medigap) covers g</a:t>
            </a:r>
            <a:r>
              <a:rPr lang="en-US" dirty="0">
                <a:solidFill>
                  <a:schemeClr val="dk1"/>
                </a:solidFill>
              </a:rPr>
              <a:t>aps in Original Medicare coverage, like deductibles, coinsurance, and copayments for Medicare covered services.</a:t>
            </a:r>
          </a:p>
          <a:p>
            <a:pPr>
              <a:spcBef>
                <a:spcPts val="615"/>
              </a:spcBef>
            </a:pPr>
            <a:endParaRPr lang="en-US" dirty="0"/>
          </a:p>
        </p:txBody>
      </p:sp>
      <p:sp>
        <p:nvSpPr>
          <p:cNvPr id="5" name="Slide Number Placeholder 4"/>
          <p:cNvSpPr>
            <a:spLocks noGrp="1"/>
          </p:cNvSpPr>
          <p:nvPr>
            <p:ph type="sldNum" sz="quarter" idx="11"/>
          </p:nvPr>
        </p:nvSpPr>
        <p:spPr/>
        <p:txBody>
          <a:bodyPr/>
          <a:lstStyle/>
          <a:p>
            <a:fld id="{666AA210-F09A-4D2C-988F-5E80B2706499}" type="slidenum">
              <a:rPr lang="en-US" smtClean="0"/>
              <a:pPr/>
              <a:t>53</a:t>
            </a:fld>
            <a:endParaRPr lang="en-US" dirty="0"/>
          </a:p>
        </p:txBody>
      </p:sp>
    </p:spTree>
    <p:extLst>
      <p:ext uri="{BB962C8B-B14F-4D97-AF65-F5344CB8AC3E}">
        <p14:creationId xmlns:p14="http://schemas.microsoft.com/office/powerpoint/2010/main" val="1161676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fontAlgn="base">
              <a:spcBef>
                <a:spcPts val="634"/>
              </a:spcBef>
              <a:buFont typeface="Wingdings" panose="05000000000000000000" pitchFamily="2" charset="2"/>
              <a:buChar char="§"/>
            </a:pPr>
            <a:r>
              <a:rPr lang="en-US" dirty="0"/>
              <a:t>Medicare Part D is Medicare prescription drug coverage.</a:t>
            </a:r>
          </a:p>
          <a:p>
            <a:pPr marL="177845" indent="-177845" fontAlgn="base">
              <a:spcBef>
                <a:spcPts val="634"/>
              </a:spcBef>
              <a:buFont typeface="Wingdings" panose="05000000000000000000" pitchFamily="2" charset="2"/>
              <a:buChar char="§"/>
            </a:pPr>
            <a:r>
              <a:rPr lang="en-US" dirty="0"/>
              <a:t>If you chose Original Medicare and you want prescription drug coverage, you must choose and join a Medicare Prescription Drug Plan. You usually pay a monthly premium.</a:t>
            </a:r>
          </a:p>
          <a:p>
            <a:pPr marL="177845" indent="-177845" fontAlgn="base">
              <a:spcBef>
                <a:spcPts val="634"/>
              </a:spcBef>
              <a:buFont typeface="Wingdings" panose="05000000000000000000" pitchFamily="2" charset="2"/>
              <a:buChar char="§"/>
            </a:pPr>
            <a:r>
              <a:rPr lang="en-US" dirty="0"/>
              <a:t>These plans are run by private companies that contract with Medicare.</a:t>
            </a:r>
          </a:p>
          <a:p>
            <a:pPr marL="177845" indent="-177845">
              <a:buFont typeface="Wingdings" panose="05000000000000000000" pitchFamily="2" charset="2"/>
              <a:buChar char="§"/>
            </a:pPr>
            <a:r>
              <a:rPr lang="en-US" dirty="0"/>
              <a:t>Part D coverage is provided through Medicare Prescription Drug Plans (PDPs) and Medicare Advantage (Part C) Plans with Medicare prescription drug coverage. </a:t>
            </a:r>
          </a:p>
          <a:p>
            <a:pPr marL="652099" lvl="1" indent="-177845" defTabSz="533508">
              <a:spcBef>
                <a:spcPts val="468"/>
              </a:spcBef>
              <a:buFont typeface="Wingdings" panose="05000000000000000000" pitchFamily="2" charset="2"/>
              <a:buChar char="§"/>
            </a:pPr>
            <a:endParaRPr lang="en-US" dirty="0"/>
          </a:p>
          <a:p>
            <a:pPr marL="652099" lvl="1" indent="-177845" defTabSz="533508">
              <a:spcBef>
                <a:spcPts val="468"/>
              </a:spcBef>
              <a:buFont typeface="Wingdings" panose="05000000000000000000" pitchFamily="2" charset="2"/>
              <a:buChar char="§"/>
            </a:pPr>
            <a:r>
              <a:rPr lang="en-US" b="0" dirty="0"/>
              <a:t>You can enroll online at www.medicare.gov, (we’ll talk more about that shortly), or you may call Medicare to enroll at 1-800-633-4227 or contact the plan directly.  You can find the plan contact information on the Plan Finder.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54</a:t>
            </a:fld>
            <a:endParaRPr lang="en-US"/>
          </a:p>
        </p:txBody>
      </p:sp>
    </p:spTree>
    <p:extLst>
      <p:ext uri="{BB962C8B-B14F-4D97-AF65-F5344CB8AC3E}">
        <p14:creationId xmlns:p14="http://schemas.microsoft.com/office/powerpoint/2010/main" val="11013660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fontAlgn="base">
              <a:spcBef>
                <a:spcPts val="634"/>
              </a:spcBef>
              <a:buFont typeface="Wingdings" panose="05000000000000000000" pitchFamily="2" charset="2"/>
              <a:buChar char="§"/>
            </a:pPr>
            <a:r>
              <a:rPr lang="en-US" dirty="0"/>
              <a:t>Medicare Part D is Medicare prescription drug coverage.</a:t>
            </a:r>
          </a:p>
          <a:p>
            <a:pPr marL="177845" indent="-177845" fontAlgn="base">
              <a:spcBef>
                <a:spcPts val="634"/>
              </a:spcBef>
              <a:buFont typeface="Wingdings" panose="05000000000000000000" pitchFamily="2" charset="2"/>
              <a:buChar char="§"/>
            </a:pPr>
            <a:r>
              <a:rPr lang="en-US" dirty="0"/>
              <a:t>If you chose Original Medicare and you want prescription drug coverage, you must choose and join a Medicare Prescription Drug Plan. You usually pay a monthly premium.</a:t>
            </a:r>
          </a:p>
          <a:p>
            <a:pPr marL="177845" indent="-177845" fontAlgn="base">
              <a:spcBef>
                <a:spcPts val="634"/>
              </a:spcBef>
              <a:buFont typeface="Wingdings" panose="05000000000000000000" pitchFamily="2" charset="2"/>
              <a:buChar char="§"/>
            </a:pPr>
            <a:r>
              <a:rPr lang="en-US" dirty="0"/>
              <a:t>These plans are run by private companies that contract with Medicare.</a:t>
            </a:r>
          </a:p>
          <a:p>
            <a:pPr marL="177845" indent="-177845">
              <a:buFont typeface="Wingdings" panose="05000000000000000000" pitchFamily="2" charset="2"/>
              <a:buChar char="§"/>
            </a:pPr>
            <a:r>
              <a:rPr lang="en-US" dirty="0"/>
              <a:t>Part D coverage is provided through Medicare Prescription Drug Plans (PDPs) and Medicare Advantage (Part C) Plans with Medicare prescription drug coverage. </a:t>
            </a:r>
          </a:p>
          <a:p>
            <a:pPr marL="652099" lvl="1" indent="-177845" defTabSz="533508">
              <a:spcBef>
                <a:spcPts val="468"/>
              </a:spcBef>
              <a:buFont typeface="Wingdings" panose="05000000000000000000" pitchFamily="2" charset="2"/>
              <a:buChar char="§"/>
            </a:pPr>
            <a:endParaRPr lang="en-US" dirty="0"/>
          </a:p>
          <a:p>
            <a:pPr marL="652099" lvl="1" indent="-177845" defTabSz="533508">
              <a:spcBef>
                <a:spcPts val="468"/>
              </a:spcBef>
              <a:buFont typeface="Wingdings" panose="05000000000000000000" pitchFamily="2" charset="2"/>
              <a:buChar char="§"/>
            </a:pPr>
            <a:r>
              <a:rPr lang="en-US" b="0" dirty="0"/>
              <a:t>You can enroll online at www.medicare.gov, (we’ll talk more about that shortly), or you may call Medicare to enroll at 1-800-633-4227 or contact the plan directly.  You can find the plan contact information on the Plan Finder.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55</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D plans cover:</a:t>
            </a:r>
          </a:p>
          <a:p>
            <a:endParaRPr lang="en-US" dirty="0"/>
          </a:p>
          <a:p>
            <a:pPr marL="355690" indent="-355690">
              <a:spcAft>
                <a:spcPts val="622"/>
              </a:spcAft>
              <a:buFont typeface="Wingdings" panose="05000000000000000000" pitchFamily="2" charset="2"/>
              <a:buChar char="§"/>
            </a:pPr>
            <a:r>
              <a:rPr lang="en-US" altLang="en-US" dirty="0">
                <a:cs typeface="Arial" charset="0"/>
              </a:rPr>
              <a:t>Prescribed medications.</a:t>
            </a:r>
          </a:p>
          <a:p>
            <a:pPr marL="355690" indent="-355690">
              <a:spcAft>
                <a:spcPts val="622"/>
              </a:spcAft>
              <a:buFont typeface="Wingdings" panose="05000000000000000000" pitchFamily="2" charset="2"/>
              <a:buChar char="§"/>
            </a:pPr>
            <a:r>
              <a:rPr lang="en-US" altLang="en-US" dirty="0">
                <a:cs typeface="Arial" charset="0"/>
              </a:rPr>
              <a:t>Medications that are included in a plan’s formulary. Not all medications are covered by all plans.</a:t>
            </a:r>
          </a:p>
          <a:p>
            <a:pPr marL="355690" indent="-355690">
              <a:spcAft>
                <a:spcPts val="622"/>
              </a:spcAft>
              <a:buFont typeface="Wingdings" panose="05000000000000000000" pitchFamily="2" charset="2"/>
              <a:buChar char="§"/>
            </a:pPr>
            <a:r>
              <a:rPr lang="en-US" altLang="en-US" dirty="0">
                <a:cs typeface="Arial" charset="0"/>
              </a:rPr>
              <a:t>The law excludes certain medications from coverage under Part D.</a:t>
            </a:r>
          </a:p>
          <a:p>
            <a:pPr marL="355690" indent="-355690">
              <a:spcAft>
                <a:spcPts val="622"/>
              </a:spcAft>
              <a:buFont typeface="Wingdings" panose="05000000000000000000" pitchFamily="2" charset="2"/>
              <a:buChar char="§"/>
            </a:pPr>
            <a:r>
              <a:rPr lang="en-US" altLang="en-US" dirty="0">
                <a:cs typeface="Arial" charset="0"/>
              </a:rPr>
              <a:t>Medications must be for medically prescribed use.</a:t>
            </a:r>
          </a:p>
          <a:p>
            <a:pPr marL="355690" indent="-355690">
              <a:buFont typeface="Wingdings" panose="05000000000000000000" pitchFamily="2" charset="2"/>
              <a:buChar char="§"/>
            </a:pPr>
            <a:r>
              <a:rPr lang="en-US" altLang="en-US" dirty="0">
                <a:cs typeface="Arial" charset="0"/>
              </a:rPr>
              <a:t>Insulin and needles and syringes for the administration of insulin.</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56</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634"/>
              </a:spcBef>
            </a:pPr>
            <a:r>
              <a:rPr lang="en-US" dirty="0"/>
              <a:t>These are the times that you can enroll in a Part D plan:</a:t>
            </a:r>
          </a:p>
          <a:p>
            <a:pPr fontAlgn="base">
              <a:spcBef>
                <a:spcPts val="634"/>
              </a:spcBef>
            </a:pPr>
            <a:endParaRPr lang="en-US" dirty="0"/>
          </a:p>
          <a:p>
            <a:pPr marL="227236" indent="-227236" defTabSz="533508">
              <a:spcBef>
                <a:spcPts val="468"/>
              </a:spcBef>
              <a:buFont typeface="Wingdings" panose="05000000000000000000" pitchFamily="2" charset="2"/>
              <a:buChar char="§"/>
            </a:pPr>
            <a:r>
              <a:rPr lang="en-US" sz="2300" dirty="0">
                <a:solidFill>
                  <a:prstClr val="black"/>
                </a:solidFill>
              </a:rPr>
              <a:t>Initial Enrollment Period</a:t>
            </a:r>
          </a:p>
          <a:p>
            <a:pPr marL="701490" lvl="1" indent="-227236" defTabSz="533508">
              <a:spcBef>
                <a:spcPts val="468"/>
              </a:spcBef>
              <a:buFont typeface="Wingdings" panose="05000000000000000000" pitchFamily="2" charset="2"/>
              <a:buChar char="§"/>
            </a:pPr>
            <a:r>
              <a:rPr lang="en-US" sz="2100" dirty="0">
                <a:solidFill>
                  <a:prstClr val="black"/>
                </a:solidFill>
              </a:rPr>
              <a:t>3 </a:t>
            </a:r>
            <a:r>
              <a:rPr lang="en-US" sz="2100" dirty="0">
                <a:cs typeface="Arial" panose="020B0604020202020204" pitchFamily="34" charset="0"/>
              </a:rPr>
              <a:t>months prior, month of, and 3 months after starting Medicare.</a:t>
            </a:r>
            <a:endParaRPr lang="en-US" sz="2100" dirty="0">
              <a:solidFill>
                <a:prstClr val="black"/>
              </a:solidFill>
            </a:endParaRPr>
          </a:p>
          <a:p>
            <a:pPr marL="227236" indent="-227236" defTabSz="533508">
              <a:spcBef>
                <a:spcPts val="468"/>
              </a:spcBef>
              <a:buFont typeface="Wingdings" panose="05000000000000000000" pitchFamily="2" charset="2"/>
              <a:buChar char="§"/>
            </a:pPr>
            <a:r>
              <a:rPr lang="en-US" sz="2300" dirty="0">
                <a:solidFill>
                  <a:prstClr val="black"/>
                </a:solidFill>
              </a:rPr>
              <a:t>Annual Open Enrollment Period</a:t>
            </a:r>
          </a:p>
          <a:p>
            <a:pPr marL="701490" lvl="1" indent="-227236" defTabSz="533508">
              <a:spcBef>
                <a:spcPts val="468"/>
              </a:spcBef>
              <a:buFont typeface="Wingdings" panose="05000000000000000000" pitchFamily="2" charset="2"/>
              <a:buChar char="§"/>
            </a:pPr>
            <a:r>
              <a:rPr lang="en-US" sz="2100" dirty="0">
                <a:cs typeface="Arial" panose="020B0604020202020204" pitchFamily="34" charset="0"/>
              </a:rPr>
              <a:t>Enroll October 15 thru December 7</a:t>
            </a:r>
            <a:r>
              <a:rPr lang="en-US" sz="2100" baseline="30000" dirty="0">
                <a:cs typeface="Arial" panose="020B0604020202020204" pitchFamily="34" charset="0"/>
              </a:rPr>
              <a:t>th</a:t>
            </a:r>
            <a:r>
              <a:rPr lang="en-US" sz="2100" dirty="0">
                <a:cs typeface="Arial" panose="020B0604020202020204" pitchFamily="34" charset="0"/>
              </a:rPr>
              <a:t> each year for coverage starting January 1</a:t>
            </a:r>
            <a:r>
              <a:rPr lang="en-US" sz="2100" baseline="30000" dirty="0">
                <a:cs typeface="Arial" panose="020B0604020202020204" pitchFamily="34" charset="0"/>
              </a:rPr>
              <a:t>st</a:t>
            </a:r>
            <a:r>
              <a:rPr lang="en-US" sz="2100" dirty="0">
                <a:cs typeface="Arial" panose="020B0604020202020204" pitchFamily="34" charset="0"/>
              </a:rPr>
              <a:t>  of the following year. </a:t>
            </a:r>
            <a:endParaRPr lang="en-US" sz="2100" dirty="0">
              <a:solidFill>
                <a:prstClr val="black"/>
              </a:solidFill>
            </a:endParaRPr>
          </a:p>
          <a:p>
            <a:pPr marL="227236" indent="-227236" defTabSz="533508">
              <a:spcBef>
                <a:spcPts val="468"/>
              </a:spcBef>
              <a:buFont typeface="Wingdings" panose="05000000000000000000" pitchFamily="2" charset="2"/>
              <a:buChar char="§"/>
            </a:pPr>
            <a:r>
              <a:rPr lang="en-US" sz="2300" dirty="0">
                <a:solidFill>
                  <a:prstClr val="black"/>
                </a:solidFill>
              </a:rPr>
              <a:t>Medicare Advantage Open Enrollment Period—Only for people already enrolled in a MA plan.</a:t>
            </a:r>
          </a:p>
          <a:p>
            <a:pPr marL="227236" indent="-227236" defTabSz="533508">
              <a:spcBef>
                <a:spcPts val="468"/>
              </a:spcBef>
              <a:buFont typeface="Wingdings" panose="05000000000000000000" pitchFamily="2" charset="2"/>
              <a:buChar char="§"/>
            </a:pPr>
            <a:r>
              <a:rPr lang="en-US" sz="2300" dirty="0">
                <a:solidFill>
                  <a:prstClr val="black"/>
                </a:solidFill>
              </a:rPr>
              <a:t>Special Enrollment Period</a:t>
            </a:r>
          </a:p>
          <a:p>
            <a:pPr marL="652099" lvl="1" indent="-177845">
              <a:lnSpc>
                <a:spcPct val="110000"/>
              </a:lnSpc>
              <a:buFont typeface="Arial" panose="020B0604020202020204" pitchFamily="34" charset="0"/>
              <a:buChar char="•"/>
            </a:pPr>
            <a:r>
              <a:rPr lang="en-US" b="1" dirty="0"/>
              <a:t>Life events that allow an SEP include, but aren’t limited to, </a:t>
            </a:r>
            <a:r>
              <a:rPr lang="en-US" dirty="0"/>
              <a:t>if you</a:t>
            </a:r>
          </a:p>
          <a:p>
            <a:pPr lvl="2" indent="-227240">
              <a:lnSpc>
                <a:spcPct val="110000"/>
              </a:lnSpc>
              <a:buFont typeface="Arial" panose="020B0604020202020204" pitchFamily="34" charset="0"/>
              <a:buChar char="•"/>
            </a:pPr>
            <a:r>
              <a:rPr lang="en-US" dirty="0"/>
              <a:t>Permanently move out of your plan’s service area</a:t>
            </a:r>
          </a:p>
          <a:p>
            <a:pPr lvl="2" indent="-227240">
              <a:lnSpc>
                <a:spcPct val="110000"/>
              </a:lnSpc>
              <a:buFont typeface="Arial" panose="020B0604020202020204" pitchFamily="34" charset="0"/>
              <a:buChar char="•"/>
            </a:pPr>
            <a:r>
              <a:rPr lang="en-US" dirty="0"/>
              <a:t>Lose other creditable prescription coverage</a:t>
            </a:r>
          </a:p>
          <a:p>
            <a:pPr lvl="2" indent="-227240">
              <a:lnSpc>
                <a:spcPct val="110000"/>
              </a:lnSpc>
              <a:buFont typeface="Arial" panose="020B0604020202020204" pitchFamily="34" charset="0"/>
              <a:buChar char="•"/>
            </a:pPr>
            <a:r>
              <a:rPr lang="en-US" dirty="0"/>
              <a:t>Weren’t properly told that your other coverage wasn’t creditable, or your other coverage was reduced and is no longer creditable</a:t>
            </a:r>
          </a:p>
          <a:p>
            <a:pPr lvl="2" indent="-227240">
              <a:lnSpc>
                <a:spcPct val="110000"/>
              </a:lnSpc>
              <a:buFont typeface="Arial" panose="020B0604020202020204" pitchFamily="34" charset="0"/>
              <a:buChar char="•"/>
            </a:pPr>
            <a:r>
              <a:rPr lang="en-US" dirty="0"/>
              <a:t>Enter, live at, or leave a long-term care facility</a:t>
            </a:r>
          </a:p>
          <a:p>
            <a:pPr lvl="2" indent="-227240">
              <a:lnSpc>
                <a:spcPct val="110000"/>
              </a:lnSpc>
              <a:buFont typeface="Arial" panose="020B0604020202020204" pitchFamily="34" charset="0"/>
              <a:buChar char="•"/>
            </a:pPr>
            <a:r>
              <a:rPr lang="en-US" dirty="0"/>
              <a:t>Have a continuous SEP if you qualify for Extra Help</a:t>
            </a:r>
          </a:p>
          <a:p>
            <a:pPr lvl="2" indent="-227240">
              <a:lnSpc>
                <a:spcPct val="110000"/>
              </a:lnSpc>
              <a:buFont typeface="Arial" panose="020B0604020202020204" pitchFamily="34" charset="0"/>
              <a:buChar char="•"/>
            </a:pPr>
            <a:r>
              <a:rPr lang="en-US" dirty="0"/>
              <a:t>Belong to a State Pharmaceutical Assistance Program </a:t>
            </a:r>
          </a:p>
          <a:p>
            <a:pPr lvl="2" indent="-227240">
              <a:lnSpc>
                <a:spcPct val="110000"/>
              </a:lnSpc>
              <a:buFont typeface="Arial" panose="020B0604020202020204" pitchFamily="34" charset="0"/>
              <a:buChar char="•"/>
            </a:pPr>
            <a:r>
              <a:rPr lang="en-US" dirty="0"/>
              <a:t>Join or switch to a plan that has a 5-star rating</a:t>
            </a:r>
          </a:p>
          <a:p>
            <a:pPr lvl="2" indent="-227240">
              <a:lnSpc>
                <a:spcPct val="110000"/>
              </a:lnSpc>
              <a:buFont typeface="Arial" panose="020B0604020202020204" pitchFamily="34" charset="0"/>
              <a:buChar char="•"/>
            </a:pPr>
            <a:r>
              <a:rPr lang="en-US" dirty="0"/>
              <a:t>Have other exceptional circumstances</a:t>
            </a:r>
          </a:p>
          <a:p>
            <a:pPr marL="1343702" lvl="2" indent="-355681">
              <a:lnSpc>
                <a:spcPct val="110000"/>
              </a:lnSpc>
              <a:buFont typeface="Arial" panose="020B0604020202020204" pitchFamily="34" charset="0"/>
              <a:buChar char="•"/>
            </a:pPr>
            <a:r>
              <a:rPr lang="en-US" dirty="0"/>
              <a:t>Most SEPs last 2 months</a:t>
            </a:r>
          </a:p>
          <a:p>
            <a:pPr marL="474254" lvl="1" defTabSz="533508">
              <a:spcBef>
                <a:spcPts val="468"/>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57</a:t>
            </a:fld>
            <a:endParaRPr lang="en-US"/>
          </a:p>
        </p:txBody>
      </p:sp>
    </p:spTree>
    <p:extLst>
      <p:ext uri="{BB962C8B-B14F-4D97-AF65-F5344CB8AC3E}">
        <p14:creationId xmlns:p14="http://schemas.microsoft.com/office/powerpoint/2010/main" val="15883641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Here are the 2022 costs related to Part D.</a:t>
            </a:r>
          </a:p>
          <a:p>
            <a:pPr defTabSz="948507">
              <a:defRPr/>
            </a:pPr>
            <a:endParaRPr lang="en-US" dirty="0"/>
          </a:p>
          <a:p>
            <a:pPr defTabSz="948507">
              <a:defRPr/>
            </a:pPr>
            <a:r>
              <a:rPr lang="en-US" dirty="0"/>
              <a:t>Your costs for prescription drug coverage will depend on the plan you choose and some other factors, like which drugs you use, whether you go to a pharmacy in your plan’s network, and whether you get Extra Help paying for your drug costs.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58</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59</a:t>
            </a:fld>
            <a:endParaRPr lang="en-US"/>
          </a:p>
        </p:txBody>
      </p:sp>
    </p:spTree>
    <p:extLst>
      <p:ext uri="{BB962C8B-B14F-4D97-AF65-F5344CB8AC3E}">
        <p14:creationId xmlns:p14="http://schemas.microsoft.com/office/powerpoint/2010/main" val="12841763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60</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a:t>
            </a:fld>
            <a:endParaRPr lang="en-US"/>
          </a:p>
        </p:txBody>
      </p:sp>
    </p:spTree>
    <p:extLst>
      <p:ext uri="{BB962C8B-B14F-4D97-AF65-F5344CB8AC3E}">
        <p14:creationId xmlns:p14="http://schemas.microsoft.com/office/powerpoint/2010/main" val="22512158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46"/>
              </a:spcBef>
              <a:defRPr/>
            </a:pPr>
            <a:r>
              <a:rPr lang="en-US" b="0" dirty="0">
                <a:solidFill>
                  <a:prstClr val="black"/>
                </a:solidFill>
              </a:rPr>
              <a:t>This graphic sums up the Medicare Part D costs for 2024.</a:t>
            </a:r>
          </a:p>
          <a:p>
            <a:pPr marL="0" lvl="1">
              <a:spcBef>
                <a:spcPts val="646"/>
              </a:spcBef>
              <a:defRPr/>
            </a:pPr>
            <a:endParaRPr lang="en-US" b="0" dirty="0">
              <a:solidFill>
                <a:prstClr val="black"/>
              </a:solidFill>
            </a:endParaRPr>
          </a:p>
          <a:p>
            <a:pPr marL="0" lvl="1">
              <a:spcBef>
                <a:spcPts val="646"/>
              </a:spcBef>
              <a:defRPr/>
            </a:pPr>
            <a:r>
              <a:rPr lang="en-US" b="0" dirty="0">
                <a:solidFill>
                  <a:prstClr val="black"/>
                </a:solidFill>
              </a:rPr>
              <a:t>If your plan has a deductible, it cannot be more than $545.  You will pay the full cost for your medications until you reach your deductible.</a:t>
            </a:r>
          </a:p>
          <a:p>
            <a:pPr marL="0" lvl="1">
              <a:spcBef>
                <a:spcPts val="646"/>
              </a:spcBef>
              <a:defRPr/>
            </a:pPr>
            <a:endParaRPr lang="en-US" b="0" dirty="0">
              <a:solidFill>
                <a:prstClr val="black"/>
              </a:solidFill>
            </a:endParaRPr>
          </a:p>
          <a:p>
            <a:pPr marL="0" lvl="1">
              <a:spcBef>
                <a:spcPts val="646"/>
              </a:spcBef>
              <a:defRPr/>
            </a:pPr>
            <a:r>
              <a:rPr lang="en-US" b="0" dirty="0">
                <a:solidFill>
                  <a:prstClr val="black"/>
                </a:solidFill>
              </a:rPr>
              <a:t>During your initial coverage period, you will pay a either a copay or a coinsurance amount for your medications, which will be no more than 25% of the cost of the drug.  Some plans may have low cost generic drugs with very low copays during this initial coverage period, from $0 and up.</a:t>
            </a:r>
          </a:p>
          <a:p>
            <a:pPr marL="0" lvl="1">
              <a:spcBef>
                <a:spcPts val="646"/>
              </a:spcBef>
              <a:defRPr/>
            </a:pPr>
            <a:endParaRPr lang="en-US" b="0" dirty="0">
              <a:solidFill>
                <a:prstClr val="black"/>
              </a:solidFill>
            </a:endParaRPr>
          </a:p>
          <a:p>
            <a:pPr>
              <a:spcBef>
                <a:spcPts val="612"/>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61</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62</a:t>
            </a:fld>
            <a:endParaRPr lang="en-US"/>
          </a:p>
        </p:txBody>
      </p:sp>
    </p:spTree>
    <p:extLst>
      <p:ext uri="{BB962C8B-B14F-4D97-AF65-F5344CB8AC3E}">
        <p14:creationId xmlns:p14="http://schemas.microsoft.com/office/powerpoint/2010/main" val="23907725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resources that can be of help to you with any questions or for more information about </a:t>
            </a:r>
            <a:r>
              <a:rPr lang="en-US" dirty="0" err="1"/>
              <a:t>Medigap</a:t>
            </a:r>
            <a:r>
              <a:rPr lang="en-US" dirty="0"/>
              <a:t> policies.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C807D-BE9E-427D-9F45-69604B66C0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8507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resources that can be of help to you with any questions or for more information about </a:t>
            </a:r>
            <a:r>
              <a:rPr lang="en-US" dirty="0" err="1"/>
              <a:t>Medigap</a:t>
            </a:r>
            <a:r>
              <a:rPr lang="en-US" dirty="0"/>
              <a:t> policies.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C807D-BE9E-427D-9F45-69604B66C0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6906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resources that can be of help to you with any questions or for more information about </a:t>
            </a:r>
            <a:r>
              <a:rPr lang="en-US" dirty="0" err="1"/>
              <a:t>Medigap</a:t>
            </a:r>
            <a:r>
              <a:rPr lang="en-US" dirty="0"/>
              <a:t> policies.</a:t>
            </a:r>
          </a:p>
        </p:txBody>
      </p:sp>
      <p:sp>
        <p:nvSpPr>
          <p:cNvPr id="4" name="Slide Number Placeholder 3"/>
          <p:cNvSpPr>
            <a:spLocks noGrp="1"/>
          </p:cNvSpPr>
          <p:nvPr>
            <p:ph type="sldNum" sz="quarter" idx="10"/>
          </p:nvPr>
        </p:nvSpPr>
        <p:spPr/>
        <p:txBody>
          <a:bodyPr/>
          <a:lstStyle/>
          <a:p>
            <a:fld id="{7C9C807D-BE9E-427D-9F45-69604B66C095}" type="slidenum">
              <a:rPr lang="en-US" smtClean="0"/>
              <a:t>65</a:t>
            </a:fld>
            <a:endParaRPr lang="en-US"/>
          </a:p>
        </p:txBody>
      </p:sp>
    </p:spTree>
    <p:extLst>
      <p:ext uri="{BB962C8B-B14F-4D97-AF65-F5344CB8AC3E}">
        <p14:creationId xmlns:p14="http://schemas.microsoft.com/office/powerpoint/2010/main" val="30167126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a:t>
            </a:r>
            <a:r>
              <a:rPr lang="en-US" baseline="0" dirty="0"/>
              <a:t> navigate to Medicare Supplement Plan information on the Medicare.gov site</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66</a:t>
            </a:fld>
            <a:endParaRPr lang="en-US"/>
          </a:p>
        </p:txBody>
      </p:sp>
    </p:spTree>
    <p:extLst>
      <p:ext uri="{BB962C8B-B14F-4D97-AF65-F5344CB8AC3E}">
        <p14:creationId xmlns:p14="http://schemas.microsoft.com/office/powerpoint/2010/main" val="1782203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0059" y="3439119"/>
            <a:ext cx="7760473" cy="2988499"/>
          </a:xfrm>
        </p:spPr>
        <p:txBody>
          <a:bodyPr>
            <a:normAutofit/>
          </a:bodyPr>
          <a:lstStyle/>
          <a:p>
            <a:pPr defTabSz="954269">
              <a:spcBef>
                <a:spcPts val="615"/>
              </a:spcBef>
              <a:defRPr/>
            </a:pPr>
            <a:r>
              <a:rPr lang="en-US" dirty="0">
                <a:solidFill>
                  <a:prstClr val="black"/>
                </a:solidFill>
                <a:ea typeface="Calibri"/>
                <a:cs typeface="Arial"/>
              </a:rPr>
              <a:t>Check Your Knowledge–Question</a:t>
            </a:r>
            <a:r>
              <a:rPr lang="en-US" baseline="0" dirty="0">
                <a:solidFill>
                  <a:prstClr val="black"/>
                </a:solidFill>
                <a:ea typeface="Calibri"/>
                <a:cs typeface="Arial"/>
              </a:rPr>
              <a:t> 5</a:t>
            </a:r>
          </a:p>
          <a:p>
            <a:pPr defTabSz="954269">
              <a:spcBef>
                <a:spcPts val="615"/>
              </a:spcBef>
              <a:defRPr/>
            </a:pPr>
            <a:r>
              <a:rPr lang="en-US" dirty="0">
                <a:solidFill>
                  <a:prstClr val="black"/>
                </a:solidFill>
                <a:ea typeface="Calibri"/>
                <a:cs typeface="Arial"/>
              </a:rPr>
              <a:t>It’s July.</a:t>
            </a:r>
            <a:r>
              <a:rPr lang="en-US" baseline="0" dirty="0">
                <a:solidFill>
                  <a:prstClr val="black"/>
                </a:solidFill>
                <a:ea typeface="Calibri"/>
                <a:cs typeface="Arial"/>
              </a:rPr>
              <a:t> You enrolled in Medicare last year, but didn’t enroll in a Medicare drug plan. Generally, when is your next chance to enroll in Part D?</a:t>
            </a:r>
          </a:p>
          <a:p>
            <a:pPr defTabSz="954269">
              <a:spcBef>
                <a:spcPts val="615"/>
              </a:spcBef>
              <a:defRPr/>
            </a:pPr>
            <a:endParaRPr lang="en-US" dirty="0">
              <a:solidFill>
                <a:prstClr val="black"/>
              </a:solidFill>
              <a:ea typeface="Calibri"/>
              <a:cs typeface="Arial"/>
            </a:endParaRPr>
          </a:p>
          <a:p>
            <a:pPr defTabSz="954269">
              <a:spcBef>
                <a:spcPts val="615"/>
              </a:spcBef>
              <a:defRPr/>
            </a:pPr>
            <a:r>
              <a:rPr lang="en-US" b="1" i="0" dirty="0"/>
              <a:t>Answer:</a:t>
            </a:r>
            <a:r>
              <a:rPr lang="en-US" b="1" i="0" baseline="0" dirty="0"/>
              <a:t> </a:t>
            </a:r>
            <a:r>
              <a:rPr lang="en-US" b="0" i="0" baseline="0" dirty="0"/>
              <a:t>a. Annual Open Enrollment Period (October 15-December 7, annually)</a:t>
            </a:r>
            <a:endParaRPr lang="en-US" b="0" i="0" dirty="0">
              <a:solidFill>
                <a:prstClr val="black"/>
              </a:solidFill>
              <a:ea typeface="Calibri"/>
              <a:cs typeface="Arial"/>
            </a:endParaRPr>
          </a:p>
        </p:txBody>
      </p:sp>
      <p:sp>
        <p:nvSpPr>
          <p:cNvPr id="5" name="Slide Number Placeholder 4"/>
          <p:cNvSpPr>
            <a:spLocks noGrp="1"/>
          </p:cNvSpPr>
          <p:nvPr>
            <p:ph type="sldNum" sz="quarter" idx="11"/>
          </p:nvPr>
        </p:nvSpPr>
        <p:spPr/>
        <p:txBody>
          <a:bodyPr/>
          <a:lstStyle/>
          <a:p>
            <a:fld id="{666AA210-F09A-4D2C-988F-5E80B2706499}" type="slidenum">
              <a:rPr lang="en-US" smtClean="0"/>
              <a:pPr/>
              <a:t>67</a:t>
            </a:fld>
            <a:endParaRPr lang="en-US" dirty="0"/>
          </a:p>
        </p:txBody>
      </p:sp>
    </p:spTree>
    <p:extLst>
      <p:ext uri="{BB962C8B-B14F-4D97-AF65-F5344CB8AC3E}">
        <p14:creationId xmlns:p14="http://schemas.microsoft.com/office/powerpoint/2010/main" val="2019846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68</a:t>
            </a:fld>
            <a:endParaRPr lang="en-US"/>
          </a:p>
        </p:txBody>
      </p:sp>
    </p:spTree>
    <p:extLst>
      <p:ext uri="{BB962C8B-B14F-4D97-AF65-F5344CB8AC3E}">
        <p14:creationId xmlns:p14="http://schemas.microsoft.com/office/powerpoint/2010/main" val="28197198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Medicare</a:t>
            </a:r>
            <a:r>
              <a:rPr lang="en-US" baseline="0" dirty="0"/>
              <a:t> Advantage </a:t>
            </a:r>
            <a:r>
              <a:rPr lang="en-US" dirty="0"/>
              <a:t>Plans (Part C), like a Health Maintenance Organization (HMO) or a Preferred Provider Organization (PPO), cover Part A and Part B services and supplies. They also may include Medicare prescription drug coverage (MA-PD). You can add a Part D plan to a Medicare Private Fee-for-Service, or Medicare Medical Savings Account (MSA) Plan that doesn’t have prescription drug coverage included. </a:t>
            </a:r>
            <a:r>
              <a:rPr lang="en-US" b="1" i="1" dirty="0"/>
              <a:t>You can't add Part D coverage to an HMO or PPO plan without drug coverage.</a:t>
            </a:r>
          </a:p>
        </p:txBody>
      </p:sp>
      <p:sp>
        <p:nvSpPr>
          <p:cNvPr id="4" name="Slide Number Placeholder 3"/>
          <p:cNvSpPr>
            <a:spLocks noGrp="1"/>
          </p:cNvSpPr>
          <p:nvPr>
            <p:ph type="sldNum" sz="quarter" idx="10"/>
          </p:nvPr>
        </p:nvSpPr>
        <p:spPr/>
        <p:txBody>
          <a:bodyPr/>
          <a:lstStyle/>
          <a:p>
            <a:fld id="{7C9C807D-BE9E-427D-9F45-69604B66C095}" type="slidenum">
              <a:rPr lang="en-US" smtClean="0"/>
              <a:t>69</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dirty="0">
                <a:ea typeface="Arial" pitchFamily="84" charset="0"/>
                <a:cs typeface="Arial" pitchFamily="84" charset="0"/>
              </a:rPr>
              <a:t>If you join a Medicare Advantage Plan, you must continue to pay the standard monthly Medicare Part B premium. The Part B premium in 2022 is $</a:t>
            </a:r>
            <a:r>
              <a:rPr lang="en-US" dirty="0">
                <a:highlight>
                  <a:srgbClr val="FFFF00"/>
                </a:highlight>
                <a:ea typeface="Arial" pitchFamily="84" charset="0"/>
                <a:cs typeface="Arial" pitchFamily="84" charset="0"/>
              </a:rPr>
              <a:t>170.10.</a:t>
            </a:r>
          </a:p>
          <a:p>
            <a:pPr>
              <a:spcBef>
                <a:spcPts val="611"/>
              </a:spcBef>
            </a:pPr>
            <a:r>
              <a:rPr lang="en-US" dirty="0">
                <a:ea typeface="Arial" pitchFamily="84" charset="0"/>
                <a:cs typeface="Arial" pitchFamily="84" charset="0"/>
              </a:rPr>
              <a:t>A few plans may pay all or part of the Part B premium for you.</a:t>
            </a:r>
          </a:p>
          <a:p>
            <a:pPr marL="173667" indent="-173667">
              <a:spcBef>
                <a:spcPts val="611"/>
              </a:spcBef>
              <a:buFont typeface="Wingdings" panose="05000000000000000000" pitchFamily="2" charset="2"/>
              <a:buChar char="§"/>
            </a:pPr>
            <a:r>
              <a:rPr lang="en-US" dirty="0">
                <a:ea typeface="Arial" pitchFamily="84" charset="0"/>
                <a:cs typeface="Arial" pitchFamily="84" charset="0"/>
              </a:rPr>
              <a:t>Some people may be eligible for assistance with Medicare costs. (Medicare Savings Programs and Extra Help for people with Medicare who have limited income and resources).  This will be discussed later in the presentation.</a:t>
            </a:r>
          </a:p>
          <a:p>
            <a:pPr>
              <a:spcBef>
                <a:spcPts val="611"/>
              </a:spcBef>
            </a:pPr>
            <a:r>
              <a:rPr lang="en-US" dirty="0">
                <a:ea typeface="Arial" pitchFamily="84" charset="0"/>
                <a:cs typeface="Arial" pitchFamily="84" charset="0"/>
              </a:rPr>
              <a:t>When you join a Medicare Advantage Plan there are other costs you may have to pay, such as</a:t>
            </a:r>
          </a:p>
          <a:p>
            <a:pPr marL="173667" indent="-173667">
              <a:spcBef>
                <a:spcPts val="611"/>
              </a:spcBef>
              <a:buFont typeface="Wingdings" panose="05000000000000000000" pitchFamily="2" charset="2"/>
              <a:buChar char="§"/>
            </a:pPr>
            <a:r>
              <a:rPr lang="en-US" dirty="0">
                <a:ea typeface="Arial" pitchFamily="84" charset="0"/>
                <a:cs typeface="Arial" pitchFamily="84" charset="0"/>
              </a:rPr>
              <a:t>An additional monthly premium to the plan</a:t>
            </a:r>
          </a:p>
          <a:p>
            <a:pPr marL="173667" indent="-173667">
              <a:spcBef>
                <a:spcPts val="611"/>
              </a:spcBef>
              <a:buFont typeface="Wingdings" panose="05000000000000000000" pitchFamily="2" charset="2"/>
              <a:buChar char="§"/>
            </a:pPr>
            <a:r>
              <a:rPr lang="en-US" dirty="0">
                <a:ea typeface="Arial" pitchFamily="84" charset="0"/>
                <a:cs typeface="Arial" pitchFamily="84" charset="0"/>
              </a:rPr>
              <a:t>Deductibles, coinsurance, and copayments</a:t>
            </a:r>
          </a:p>
          <a:p>
            <a:pPr marL="398423" lvl="1" indent="-172119">
              <a:spcBef>
                <a:spcPts val="611"/>
              </a:spcBef>
              <a:buFont typeface="Arial" panose="020B0604020202020204" pitchFamily="34" charset="0"/>
              <a:buChar char="•"/>
            </a:pPr>
            <a:r>
              <a:rPr lang="en-US" dirty="0">
                <a:ea typeface="Arial" pitchFamily="84" charset="0"/>
                <a:cs typeface="Arial" pitchFamily="84" charset="0"/>
              </a:rPr>
              <a:t>These costs may</a:t>
            </a:r>
          </a:p>
          <a:p>
            <a:pPr marL="573005" lvl="1" indent="-171425">
              <a:spcBef>
                <a:spcPts val="611"/>
              </a:spcBef>
              <a:buSzPct val="50000"/>
              <a:buFont typeface="Wingdings" panose="05000000000000000000" pitchFamily="2" charset="2"/>
              <a:buChar char="q"/>
            </a:pPr>
            <a:r>
              <a:rPr lang="en-US" dirty="0">
                <a:ea typeface="Arial" pitchFamily="84" charset="0"/>
                <a:cs typeface="Arial" pitchFamily="84" charset="0"/>
              </a:rPr>
              <a:t>Be different from Original Medicare </a:t>
            </a:r>
          </a:p>
          <a:p>
            <a:pPr marL="573005" lvl="1" indent="-171425">
              <a:spcBef>
                <a:spcPts val="611"/>
              </a:spcBef>
              <a:buSzPct val="50000"/>
              <a:buFont typeface="Wingdings" panose="05000000000000000000" pitchFamily="2" charset="2"/>
              <a:buChar char="q"/>
            </a:pPr>
            <a:r>
              <a:rPr lang="en-US" dirty="0">
                <a:ea typeface="Arial" pitchFamily="84" charset="0"/>
                <a:cs typeface="Arial" pitchFamily="84" charset="0"/>
              </a:rPr>
              <a:t>Vary from plan to plan</a:t>
            </a:r>
          </a:p>
          <a:p>
            <a:pPr marL="573005" lvl="1" indent="-171425">
              <a:spcBef>
                <a:spcPts val="611"/>
              </a:spcBef>
              <a:buSzPct val="50000"/>
              <a:buFont typeface="Wingdings" panose="05000000000000000000" pitchFamily="2" charset="2"/>
              <a:buChar char="q"/>
            </a:pPr>
            <a:r>
              <a:rPr lang="en-US" dirty="0">
                <a:ea typeface="Arial" pitchFamily="84" charset="0"/>
                <a:cs typeface="Arial" pitchFamily="84" charset="0"/>
              </a:rPr>
              <a:t>Be higher if you go out of network</a:t>
            </a:r>
          </a:p>
          <a:p>
            <a:pPr marL="399991" indent="-171425">
              <a:spcBef>
                <a:spcPts val="611"/>
              </a:spcBef>
              <a:buSzPct val="100000"/>
              <a:buFont typeface="Arial" panose="020B0604020202020204" pitchFamily="34" charset="0"/>
              <a:buChar char="•"/>
            </a:pPr>
            <a:r>
              <a:rPr lang="en-US" dirty="0">
                <a:ea typeface="Arial" pitchFamily="84" charset="0"/>
                <a:cs typeface="Arial" pitchFamily="84" charset="0"/>
              </a:rPr>
              <a:t>The out-of-pocket maximum this year is $6,700 for an individual</a:t>
            </a:r>
          </a:p>
          <a:p>
            <a:pPr marL="399991" indent="-171425">
              <a:spcBef>
                <a:spcPts val="611"/>
              </a:spcBef>
              <a:buSzPct val="100000"/>
              <a:buFont typeface="Arial" panose="020B0604020202020204" pitchFamily="34" charset="0"/>
              <a:buChar char="•"/>
            </a:pPr>
            <a:r>
              <a:rPr lang="en-US" dirty="0">
                <a:cs typeface="Arial" pitchFamily="84" charset="0"/>
              </a:rPr>
              <a:t>Part</a:t>
            </a:r>
            <a:r>
              <a:rPr lang="en-US" baseline="0" dirty="0">
                <a:cs typeface="Arial" pitchFamily="84" charset="0"/>
              </a:rPr>
              <a:t> C</a:t>
            </a:r>
            <a:r>
              <a:rPr lang="en-US" dirty="0"/>
              <a:t> Plans have a yearly limit on your out-of-pocket costs for medical services. Once you reach this limit, you’ll pay nothing for covered services. This limit may be different between Part</a:t>
            </a:r>
            <a:r>
              <a:rPr lang="en-US" baseline="0" dirty="0"/>
              <a:t> C</a:t>
            </a:r>
            <a:r>
              <a:rPr lang="en-US" dirty="0"/>
              <a:t> Plans and can change each year. You should consider this when choosing a plan.</a:t>
            </a:r>
          </a:p>
        </p:txBody>
      </p:sp>
      <p:sp>
        <p:nvSpPr>
          <p:cNvPr id="4" name="Slide Number Placeholder 3"/>
          <p:cNvSpPr>
            <a:spLocks noGrp="1"/>
          </p:cNvSpPr>
          <p:nvPr>
            <p:ph type="sldNum" sz="quarter" idx="10"/>
          </p:nvPr>
        </p:nvSpPr>
        <p:spPr/>
        <p:txBody>
          <a:bodyPr/>
          <a:lstStyle/>
          <a:p>
            <a:fld id="{7C9C807D-BE9E-427D-9F45-69604B66C095}" type="slidenum">
              <a:rPr lang="en-US" smtClean="0"/>
              <a:t>70</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Harry and Elizabeth “Bess” Truman</a:t>
            </a:r>
          </a:p>
        </p:txBody>
      </p:sp>
      <p:sp>
        <p:nvSpPr>
          <p:cNvPr id="4" name="Slide Number Placeholder 3"/>
          <p:cNvSpPr>
            <a:spLocks noGrp="1"/>
          </p:cNvSpPr>
          <p:nvPr>
            <p:ph type="sldNum" sz="quarter" idx="10"/>
          </p:nvPr>
        </p:nvSpPr>
        <p:spPr/>
        <p:txBody>
          <a:bodyPr/>
          <a:lstStyle/>
          <a:p>
            <a:fld id="{666AA210-F09A-4D2C-988F-5E80B2706499}" type="slidenum">
              <a:rPr lang="en-US" smtClean="0"/>
              <a:pPr/>
              <a:t>8</a:t>
            </a:fld>
            <a:endParaRPr lang="en-US" dirty="0"/>
          </a:p>
        </p:txBody>
      </p:sp>
    </p:spTree>
    <p:extLst>
      <p:ext uri="{BB962C8B-B14F-4D97-AF65-F5344CB8AC3E}">
        <p14:creationId xmlns:p14="http://schemas.microsoft.com/office/powerpoint/2010/main" val="12181518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0" indent="-181210">
              <a:buFont typeface="Wingdings" panose="05000000000000000000" pitchFamily="2" charset="2"/>
              <a:buChar char="§"/>
            </a:pPr>
            <a:r>
              <a:rPr lang="en-US" dirty="0"/>
              <a:t>If you join a Medicare Advantage Plan, you </a:t>
            </a:r>
          </a:p>
          <a:p>
            <a:pPr marL="367454" lvl="1" indent="-182888">
              <a:buFont typeface="Arial" panose="020B0604020202020204" pitchFamily="34" charset="0"/>
              <a:buChar char="•"/>
            </a:pPr>
            <a:r>
              <a:rPr lang="en-US" dirty="0"/>
              <a:t>Are still in Medicare with all rights and protections</a:t>
            </a:r>
          </a:p>
          <a:p>
            <a:pPr marL="367454" lvl="1" indent="-182888">
              <a:buFont typeface="Arial" panose="020B0604020202020204" pitchFamily="34" charset="0"/>
              <a:buChar char="•"/>
            </a:pPr>
            <a:r>
              <a:rPr lang="en-US" dirty="0"/>
              <a:t>Still get those services covered by Part A and Part B, but the</a:t>
            </a:r>
            <a:r>
              <a:rPr lang="en-US" baseline="0" dirty="0"/>
              <a:t> Part C</a:t>
            </a:r>
            <a:r>
              <a:rPr lang="en-US" dirty="0"/>
              <a:t> Plan covers those services instead (must have both Part A and Part B to join a</a:t>
            </a:r>
            <a:r>
              <a:rPr lang="en-US" baseline="0" dirty="0"/>
              <a:t> Part C</a:t>
            </a:r>
            <a:r>
              <a:rPr lang="en-US" dirty="0"/>
              <a:t> Plan)</a:t>
            </a:r>
          </a:p>
          <a:p>
            <a:pPr marL="367454" lvl="1" indent="-182888">
              <a:buFont typeface="Arial" panose="020B0604020202020204" pitchFamily="34" charset="0"/>
              <a:buChar char="•"/>
            </a:pPr>
            <a:r>
              <a:rPr lang="en-US" dirty="0"/>
              <a:t>May choose a plan that includes prescription drug coverage </a:t>
            </a:r>
          </a:p>
          <a:p>
            <a:pPr marL="602366" lvl="2" indent="-182892">
              <a:buSzPct val="50000"/>
              <a:buFont typeface="Wingdings" panose="05000000000000000000" pitchFamily="2" charset="2"/>
              <a:buChar char="q"/>
            </a:pPr>
            <a:r>
              <a:rPr lang="en-US" dirty="0"/>
              <a:t>Benefits and cost-sharing may be different</a:t>
            </a:r>
          </a:p>
          <a:p>
            <a:pPr marL="367454" lvl="1" indent="-182888">
              <a:buFont typeface="Arial" panose="020B0604020202020204" pitchFamily="34" charset="0"/>
              <a:buChar char="•"/>
            </a:pPr>
            <a:r>
              <a:rPr lang="en-US" dirty="0"/>
              <a:t>May choose a plan that includes extra benefits such as vision or dental offered at the plan’s expense (not covered by Medicare)</a:t>
            </a:r>
          </a:p>
          <a:p>
            <a:pPr marL="347612" indent="-173012" fontAlgn="base">
              <a:buSzPct val="100000"/>
              <a:buFont typeface="Arial" panose="020B0604020202020204" pitchFamily="34" charset="0"/>
              <a:buChar char="•"/>
            </a:pPr>
            <a:r>
              <a:rPr lang="en-US" dirty="0"/>
              <a:t>Part</a:t>
            </a:r>
            <a:r>
              <a:rPr lang="en-US" baseline="0" dirty="0"/>
              <a:t> C</a:t>
            </a:r>
            <a:r>
              <a:rPr lang="en-US" dirty="0"/>
              <a:t> Plans can't charge more than Original Medicare for certain services like chemotherapy, dialysis, and skilled nursing facility care</a:t>
            </a:r>
          </a:p>
          <a:p>
            <a:pPr marL="347612" indent="-173012" fontAlgn="base">
              <a:buSzPct val="100000"/>
              <a:buFont typeface="Arial" panose="020B0604020202020204" pitchFamily="34" charset="0"/>
              <a:buChar char="•"/>
            </a:pPr>
            <a:r>
              <a:rPr lang="en-US" dirty="0"/>
              <a:t>Part</a:t>
            </a:r>
            <a:r>
              <a:rPr lang="en-US" baseline="0" dirty="0"/>
              <a:t> C</a:t>
            </a:r>
            <a:r>
              <a:rPr lang="en-US" dirty="0"/>
              <a:t> Plans have a yearly limit on your out-of-pocket costs for medical services. Once you reach this limit, you’ll pay nothing for covered services. This limit may be different between Part</a:t>
            </a:r>
            <a:r>
              <a:rPr lang="en-US" baseline="0" dirty="0"/>
              <a:t> C</a:t>
            </a:r>
            <a:r>
              <a:rPr lang="en-US" dirty="0"/>
              <a:t> Plans and can change each year. You should consider this when choosing a plan.</a:t>
            </a:r>
          </a:p>
          <a:p>
            <a:pPr marL="181213" indent="-181213" fontAlgn="base">
              <a:buFont typeface="Wingdings" panose="05000000000000000000" pitchFamily="2" charset="2"/>
              <a:buChar char="§"/>
            </a:pPr>
            <a:r>
              <a:rPr lang="en-US" dirty="0"/>
              <a:t>You can’t use a Medigap policy with a</a:t>
            </a:r>
            <a:r>
              <a:rPr lang="en-US" baseline="0" dirty="0"/>
              <a:t> Part C </a:t>
            </a:r>
            <a:r>
              <a:rPr lang="en-US" dirty="0"/>
              <a:t>Plan.</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71</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72</a:t>
            </a:fld>
            <a:endParaRPr lang="en-US"/>
          </a:p>
        </p:txBody>
      </p:sp>
    </p:spTree>
    <p:extLst>
      <p:ext uri="{BB962C8B-B14F-4D97-AF65-F5344CB8AC3E}">
        <p14:creationId xmlns:p14="http://schemas.microsoft.com/office/powerpoint/2010/main" val="22598841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634"/>
              </a:spcBef>
            </a:pPr>
            <a:r>
              <a:rPr lang="en-US" dirty="0"/>
              <a:t>These are the times that you can enroll in a Part D plan:</a:t>
            </a:r>
          </a:p>
          <a:p>
            <a:pPr fontAlgn="base">
              <a:spcBef>
                <a:spcPts val="634"/>
              </a:spcBef>
            </a:pPr>
            <a:endParaRPr lang="en-US" dirty="0"/>
          </a:p>
          <a:p>
            <a:pPr marL="227236" indent="-227236" defTabSz="533508">
              <a:spcBef>
                <a:spcPts val="468"/>
              </a:spcBef>
              <a:buFont typeface="Wingdings" panose="05000000000000000000" pitchFamily="2" charset="2"/>
              <a:buChar char="§"/>
            </a:pPr>
            <a:r>
              <a:rPr lang="en-US" sz="2300" dirty="0">
                <a:solidFill>
                  <a:prstClr val="black"/>
                </a:solidFill>
              </a:rPr>
              <a:t>Initial Enrollment Period</a:t>
            </a:r>
          </a:p>
          <a:p>
            <a:pPr marL="701490" lvl="1" indent="-227236" defTabSz="533508">
              <a:spcBef>
                <a:spcPts val="468"/>
              </a:spcBef>
              <a:buFont typeface="Wingdings" panose="05000000000000000000" pitchFamily="2" charset="2"/>
              <a:buChar char="§"/>
            </a:pPr>
            <a:r>
              <a:rPr lang="en-US" sz="2100" dirty="0">
                <a:solidFill>
                  <a:prstClr val="black"/>
                </a:solidFill>
              </a:rPr>
              <a:t>3 </a:t>
            </a:r>
            <a:r>
              <a:rPr lang="en-US" sz="2100" dirty="0">
                <a:cs typeface="Arial" panose="020B0604020202020204" pitchFamily="34" charset="0"/>
              </a:rPr>
              <a:t>months prior, month of, and 3 months after starting Medicare.</a:t>
            </a:r>
            <a:endParaRPr lang="en-US" sz="2100" dirty="0">
              <a:solidFill>
                <a:prstClr val="black"/>
              </a:solidFill>
            </a:endParaRPr>
          </a:p>
          <a:p>
            <a:pPr marL="227236" indent="-227236" defTabSz="533508">
              <a:spcBef>
                <a:spcPts val="468"/>
              </a:spcBef>
              <a:buFont typeface="Wingdings" panose="05000000000000000000" pitchFamily="2" charset="2"/>
              <a:buChar char="§"/>
            </a:pPr>
            <a:r>
              <a:rPr lang="en-US" sz="2300" dirty="0">
                <a:solidFill>
                  <a:prstClr val="black"/>
                </a:solidFill>
              </a:rPr>
              <a:t>Annual Open Enrollment Period</a:t>
            </a:r>
          </a:p>
          <a:p>
            <a:pPr marL="701490" lvl="1" indent="-227236" defTabSz="533508">
              <a:spcBef>
                <a:spcPts val="468"/>
              </a:spcBef>
              <a:buFont typeface="Wingdings" panose="05000000000000000000" pitchFamily="2" charset="2"/>
              <a:buChar char="§"/>
            </a:pPr>
            <a:r>
              <a:rPr lang="en-US" sz="2100" dirty="0">
                <a:cs typeface="Arial" panose="020B0604020202020204" pitchFamily="34" charset="0"/>
              </a:rPr>
              <a:t>Enroll October 15 thru December 7</a:t>
            </a:r>
            <a:r>
              <a:rPr lang="en-US" sz="2100" baseline="30000" dirty="0">
                <a:cs typeface="Arial" panose="020B0604020202020204" pitchFamily="34" charset="0"/>
              </a:rPr>
              <a:t>th</a:t>
            </a:r>
            <a:r>
              <a:rPr lang="en-US" sz="2100" dirty="0">
                <a:cs typeface="Arial" panose="020B0604020202020204" pitchFamily="34" charset="0"/>
              </a:rPr>
              <a:t> each year for coverage starting January 1</a:t>
            </a:r>
            <a:r>
              <a:rPr lang="en-US" sz="2100" baseline="30000" dirty="0">
                <a:cs typeface="Arial" panose="020B0604020202020204" pitchFamily="34" charset="0"/>
              </a:rPr>
              <a:t>st</a:t>
            </a:r>
            <a:r>
              <a:rPr lang="en-US" sz="2100" dirty="0">
                <a:cs typeface="Arial" panose="020B0604020202020204" pitchFamily="34" charset="0"/>
              </a:rPr>
              <a:t>  of the following year. </a:t>
            </a:r>
            <a:endParaRPr lang="en-US" sz="2100" dirty="0">
              <a:solidFill>
                <a:prstClr val="black"/>
              </a:solidFill>
            </a:endParaRPr>
          </a:p>
          <a:p>
            <a:pPr marL="227236" indent="-227236" defTabSz="533508">
              <a:spcBef>
                <a:spcPts val="468"/>
              </a:spcBef>
              <a:buFont typeface="Wingdings" panose="05000000000000000000" pitchFamily="2" charset="2"/>
              <a:buChar char="§"/>
            </a:pPr>
            <a:r>
              <a:rPr lang="en-US" sz="2300" dirty="0">
                <a:solidFill>
                  <a:prstClr val="black"/>
                </a:solidFill>
              </a:rPr>
              <a:t>Medicare Advantage Open Enrollment Period—Only for people already enrolled in a MA plan.</a:t>
            </a:r>
          </a:p>
          <a:p>
            <a:pPr marL="227236" indent="-227236" defTabSz="533508">
              <a:spcBef>
                <a:spcPts val="468"/>
              </a:spcBef>
              <a:buFont typeface="Wingdings" panose="05000000000000000000" pitchFamily="2" charset="2"/>
              <a:buChar char="§"/>
            </a:pPr>
            <a:r>
              <a:rPr lang="en-US" sz="2300" dirty="0">
                <a:solidFill>
                  <a:prstClr val="black"/>
                </a:solidFill>
              </a:rPr>
              <a:t>Special Enrollment Period</a:t>
            </a:r>
          </a:p>
          <a:p>
            <a:pPr marL="652099" lvl="1" indent="-177845">
              <a:lnSpc>
                <a:spcPct val="110000"/>
              </a:lnSpc>
              <a:buFont typeface="Arial" panose="020B0604020202020204" pitchFamily="34" charset="0"/>
              <a:buChar char="•"/>
            </a:pPr>
            <a:r>
              <a:rPr lang="en-US" b="1" dirty="0"/>
              <a:t>Life events that allow an SEP include, but aren’t limited to, </a:t>
            </a:r>
            <a:r>
              <a:rPr lang="en-US" dirty="0"/>
              <a:t>if you</a:t>
            </a:r>
          </a:p>
          <a:p>
            <a:pPr lvl="2" indent="-227240">
              <a:lnSpc>
                <a:spcPct val="110000"/>
              </a:lnSpc>
              <a:buFont typeface="Arial" panose="020B0604020202020204" pitchFamily="34" charset="0"/>
              <a:buChar char="•"/>
            </a:pPr>
            <a:r>
              <a:rPr lang="en-US" dirty="0"/>
              <a:t>Permanently move out of your plan’s service area</a:t>
            </a:r>
          </a:p>
          <a:p>
            <a:pPr lvl="2" indent="-227240">
              <a:lnSpc>
                <a:spcPct val="110000"/>
              </a:lnSpc>
              <a:buFont typeface="Arial" panose="020B0604020202020204" pitchFamily="34" charset="0"/>
              <a:buChar char="•"/>
            </a:pPr>
            <a:r>
              <a:rPr lang="en-US" dirty="0"/>
              <a:t>Lose other creditable prescription coverage</a:t>
            </a:r>
          </a:p>
          <a:p>
            <a:pPr lvl="2" indent="-227240">
              <a:lnSpc>
                <a:spcPct val="110000"/>
              </a:lnSpc>
              <a:buFont typeface="Arial" panose="020B0604020202020204" pitchFamily="34" charset="0"/>
              <a:buChar char="•"/>
            </a:pPr>
            <a:r>
              <a:rPr lang="en-US" dirty="0"/>
              <a:t>Weren’t properly told that your other coverage wasn’t creditable, or your other coverage was reduced and is no longer creditable</a:t>
            </a:r>
          </a:p>
          <a:p>
            <a:pPr lvl="2" indent="-227240">
              <a:lnSpc>
                <a:spcPct val="110000"/>
              </a:lnSpc>
              <a:buFont typeface="Arial" panose="020B0604020202020204" pitchFamily="34" charset="0"/>
              <a:buChar char="•"/>
            </a:pPr>
            <a:r>
              <a:rPr lang="en-US" dirty="0"/>
              <a:t>Enter, live at, or leave a long-term care facility</a:t>
            </a:r>
          </a:p>
          <a:p>
            <a:pPr lvl="2" indent="-227240">
              <a:lnSpc>
                <a:spcPct val="110000"/>
              </a:lnSpc>
              <a:buFont typeface="Arial" panose="020B0604020202020204" pitchFamily="34" charset="0"/>
              <a:buChar char="•"/>
            </a:pPr>
            <a:r>
              <a:rPr lang="en-US" dirty="0"/>
              <a:t>Have a continuous SEP if you qualify for Extra Help</a:t>
            </a:r>
          </a:p>
          <a:p>
            <a:pPr lvl="2" indent="-227240">
              <a:lnSpc>
                <a:spcPct val="110000"/>
              </a:lnSpc>
              <a:buFont typeface="Arial" panose="020B0604020202020204" pitchFamily="34" charset="0"/>
              <a:buChar char="•"/>
            </a:pPr>
            <a:r>
              <a:rPr lang="en-US" dirty="0"/>
              <a:t>Belong to a State Pharmaceutical Assistance Program </a:t>
            </a:r>
          </a:p>
          <a:p>
            <a:pPr lvl="2" indent="-227240">
              <a:lnSpc>
                <a:spcPct val="110000"/>
              </a:lnSpc>
              <a:buFont typeface="Arial" panose="020B0604020202020204" pitchFamily="34" charset="0"/>
              <a:buChar char="•"/>
            </a:pPr>
            <a:r>
              <a:rPr lang="en-US" dirty="0"/>
              <a:t>Join or switch to a plan that has a 5-star rating</a:t>
            </a:r>
          </a:p>
          <a:p>
            <a:pPr lvl="2" indent="-227240">
              <a:lnSpc>
                <a:spcPct val="110000"/>
              </a:lnSpc>
              <a:buFont typeface="Arial" panose="020B0604020202020204" pitchFamily="34" charset="0"/>
              <a:buChar char="•"/>
            </a:pPr>
            <a:r>
              <a:rPr lang="en-US" dirty="0"/>
              <a:t>Have other exceptional circumstances</a:t>
            </a:r>
          </a:p>
          <a:p>
            <a:pPr marL="1343702" lvl="2" indent="-355681">
              <a:lnSpc>
                <a:spcPct val="110000"/>
              </a:lnSpc>
              <a:buFont typeface="Arial" panose="020B0604020202020204" pitchFamily="34" charset="0"/>
              <a:buChar char="•"/>
            </a:pPr>
            <a:r>
              <a:rPr lang="en-US" dirty="0"/>
              <a:t>Most SEPs last 2 months</a:t>
            </a:r>
          </a:p>
          <a:p>
            <a:pPr marL="474254" lvl="1" defTabSz="533508">
              <a:spcBef>
                <a:spcPts val="468"/>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73</a:t>
            </a:fld>
            <a:endParaRPr lang="en-US"/>
          </a:p>
        </p:txBody>
      </p:sp>
    </p:spTree>
    <p:extLst>
      <p:ext uri="{BB962C8B-B14F-4D97-AF65-F5344CB8AC3E}">
        <p14:creationId xmlns:p14="http://schemas.microsoft.com/office/powerpoint/2010/main" val="26692402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resources that can be of help to you with any questions or for more information about </a:t>
            </a:r>
            <a:r>
              <a:rPr lang="en-US" dirty="0" err="1"/>
              <a:t>Medigap</a:t>
            </a:r>
            <a:r>
              <a:rPr lang="en-US" dirty="0"/>
              <a:t> policies.</a:t>
            </a:r>
          </a:p>
        </p:txBody>
      </p:sp>
      <p:sp>
        <p:nvSpPr>
          <p:cNvPr id="4" name="Slide Number Placeholder 3"/>
          <p:cNvSpPr>
            <a:spLocks noGrp="1"/>
          </p:cNvSpPr>
          <p:nvPr>
            <p:ph type="sldNum" sz="quarter" idx="10"/>
          </p:nvPr>
        </p:nvSpPr>
        <p:spPr/>
        <p:txBody>
          <a:bodyPr/>
          <a:lstStyle/>
          <a:p>
            <a:fld id="{7C9C807D-BE9E-427D-9F45-69604B66C095}" type="slidenum">
              <a:rPr lang="en-US" smtClean="0"/>
              <a:t>74</a:t>
            </a:fld>
            <a:endParaRPr lang="en-US"/>
          </a:p>
        </p:txBody>
      </p:sp>
    </p:spTree>
    <p:extLst>
      <p:ext uri="{BB962C8B-B14F-4D97-AF65-F5344CB8AC3E}">
        <p14:creationId xmlns:p14="http://schemas.microsoft.com/office/powerpoint/2010/main" val="9359168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a:t>
            </a:r>
            <a:r>
              <a:rPr lang="en-US" baseline="0" dirty="0"/>
              <a:t> navigate to Medicare Supplement Plan information on the Medicare.gov site</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75</a:t>
            </a:fld>
            <a:endParaRPr lang="en-US"/>
          </a:p>
        </p:txBody>
      </p:sp>
    </p:spTree>
    <p:extLst>
      <p:ext uri="{BB962C8B-B14F-4D97-AF65-F5344CB8AC3E}">
        <p14:creationId xmlns:p14="http://schemas.microsoft.com/office/powerpoint/2010/main" val="32265075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0059" y="3439119"/>
            <a:ext cx="7760473" cy="2988499"/>
          </a:xfrm>
        </p:spPr>
        <p:txBody>
          <a:bodyPr>
            <a:normAutofit/>
          </a:bodyPr>
          <a:lstStyle/>
          <a:p>
            <a:pPr defTabSz="954269">
              <a:spcBef>
                <a:spcPts val="615"/>
              </a:spcBef>
              <a:defRPr/>
            </a:pPr>
            <a:r>
              <a:rPr lang="en-US" dirty="0">
                <a:solidFill>
                  <a:prstClr val="black"/>
                </a:solidFill>
                <a:ea typeface="Calibri"/>
                <a:cs typeface="Arial"/>
              </a:rPr>
              <a:t>Check Your Knowledge–Question</a:t>
            </a:r>
            <a:r>
              <a:rPr lang="en-US" baseline="0" dirty="0">
                <a:solidFill>
                  <a:prstClr val="black"/>
                </a:solidFill>
                <a:ea typeface="Calibri"/>
                <a:cs typeface="Arial"/>
              </a:rPr>
              <a:t> 7</a:t>
            </a:r>
          </a:p>
          <a:p>
            <a:pPr marL="178501" indent="-178501" defTabSz="954269">
              <a:spcBef>
                <a:spcPts val="615"/>
              </a:spcBef>
              <a:buFont typeface="Wingdings" panose="05000000000000000000" pitchFamily="2" charset="2"/>
              <a:buChar char="§"/>
              <a:defRPr/>
            </a:pPr>
            <a:r>
              <a:rPr lang="en-US" i="0" dirty="0">
                <a:solidFill>
                  <a:prstClr val="black"/>
                </a:solidFill>
                <a:ea typeface="Calibri"/>
                <a:cs typeface="Arial"/>
              </a:rPr>
              <a:t>In</a:t>
            </a:r>
            <a:r>
              <a:rPr lang="en-US" i="0" baseline="0" dirty="0">
                <a:solidFill>
                  <a:prstClr val="black"/>
                </a:solidFill>
                <a:ea typeface="Calibri"/>
                <a:cs typeface="Arial"/>
              </a:rPr>
              <a:t> most cases, you can get Medicare prescription drug coverage through______.</a:t>
            </a:r>
          </a:p>
          <a:p>
            <a:pPr defTabSz="954269">
              <a:spcBef>
                <a:spcPts val="615"/>
              </a:spcBef>
              <a:defRPr/>
            </a:pPr>
            <a:endParaRPr lang="en-US" i="0" baseline="0" dirty="0">
              <a:solidFill>
                <a:prstClr val="black"/>
              </a:solidFill>
              <a:ea typeface="Calibri"/>
              <a:cs typeface="Arial"/>
            </a:endParaRPr>
          </a:p>
          <a:p>
            <a:pPr defTabSz="954269">
              <a:spcBef>
                <a:spcPts val="615"/>
              </a:spcBef>
              <a:defRPr/>
            </a:pPr>
            <a:r>
              <a:rPr lang="en-US" i="0" baseline="0" dirty="0">
                <a:solidFill>
                  <a:prstClr val="black"/>
                </a:solidFill>
                <a:ea typeface="Calibri"/>
                <a:cs typeface="Arial"/>
              </a:rPr>
              <a:t>Answer: c. Part C &amp; D</a:t>
            </a:r>
          </a:p>
        </p:txBody>
      </p:sp>
      <p:sp>
        <p:nvSpPr>
          <p:cNvPr id="5" name="Slide Number Placeholder 4"/>
          <p:cNvSpPr>
            <a:spLocks noGrp="1"/>
          </p:cNvSpPr>
          <p:nvPr>
            <p:ph type="sldNum" sz="quarter" idx="11"/>
          </p:nvPr>
        </p:nvSpPr>
        <p:spPr/>
        <p:txBody>
          <a:bodyPr/>
          <a:lstStyle/>
          <a:p>
            <a:fld id="{666AA210-F09A-4D2C-988F-5E80B2706499}" type="slidenum">
              <a:rPr lang="en-US" smtClean="0"/>
              <a:pPr/>
              <a:t>76</a:t>
            </a:fld>
            <a:endParaRPr lang="en-US" dirty="0"/>
          </a:p>
        </p:txBody>
      </p:sp>
    </p:spTree>
    <p:extLst>
      <p:ext uri="{BB962C8B-B14F-4D97-AF65-F5344CB8AC3E}">
        <p14:creationId xmlns:p14="http://schemas.microsoft.com/office/powerpoint/2010/main" val="16323937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3800" y="511175"/>
            <a:ext cx="4830763" cy="2717800"/>
          </a:xfrm>
        </p:spPr>
      </p:sp>
      <p:sp>
        <p:nvSpPr>
          <p:cNvPr id="3" name="Notes Placeholder 2"/>
          <p:cNvSpPr>
            <a:spLocks noGrp="1"/>
          </p:cNvSpPr>
          <p:nvPr>
            <p:ph type="body" idx="1"/>
          </p:nvPr>
        </p:nvSpPr>
        <p:spPr>
          <a:xfrm>
            <a:off x="944548" y="3381192"/>
            <a:ext cx="7760473" cy="3412207"/>
          </a:xfrm>
        </p:spPr>
        <p:txBody>
          <a:bodyPr>
            <a:normAutofit/>
          </a:bodyPr>
          <a:lstStyle/>
          <a:p>
            <a:pPr>
              <a:spcBef>
                <a:spcPts val="623"/>
              </a:spcBef>
            </a:pPr>
            <a:r>
              <a:rPr lang="en-US" dirty="0"/>
              <a:t>Check Your Knowledge—Question 8</a:t>
            </a:r>
          </a:p>
          <a:p>
            <a:pPr>
              <a:spcBef>
                <a:spcPts val="623"/>
              </a:spcBef>
            </a:pPr>
            <a:r>
              <a:rPr lang="en-US" dirty="0"/>
              <a:t>Medicare</a:t>
            </a:r>
            <a:r>
              <a:rPr lang="en-US" baseline="0" dirty="0"/>
              <a:t> Advantage Plans__________.</a:t>
            </a:r>
          </a:p>
          <a:p>
            <a:pPr>
              <a:spcBef>
                <a:spcPts val="623"/>
              </a:spcBef>
            </a:pPr>
            <a:endParaRPr lang="en-US" baseline="0" dirty="0"/>
          </a:p>
          <a:p>
            <a:pPr>
              <a:spcBef>
                <a:spcPts val="623"/>
              </a:spcBef>
            </a:pPr>
            <a:r>
              <a:rPr lang="en-US" baseline="0" dirty="0"/>
              <a:t>Answer: a. Help pay for gaps in Original Medicare</a:t>
            </a:r>
            <a:endParaRPr lang="en-US" dirty="0"/>
          </a:p>
        </p:txBody>
      </p:sp>
      <p:sp>
        <p:nvSpPr>
          <p:cNvPr id="5" name="Slide Number Placeholder 4"/>
          <p:cNvSpPr>
            <a:spLocks noGrp="1"/>
          </p:cNvSpPr>
          <p:nvPr>
            <p:ph type="sldNum" sz="quarter" idx="11"/>
          </p:nvPr>
        </p:nvSpPr>
        <p:spPr/>
        <p:txBody>
          <a:bodyPr/>
          <a:lstStyle/>
          <a:p>
            <a:fld id="{666AA210-F09A-4D2C-988F-5E80B2706499}" type="slidenum">
              <a:rPr lang="en-US" smtClean="0"/>
              <a:pPr/>
              <a:t>77</a:t>
            </a:fld>
            <a:endParaRPr lang="en-US" dirty="0"/>
          </a:p>
        </p:txBody>
      </p:sp>
    </p:spTree>
    <p:extLst>
      <p:ext uri="{BB962C8B-B14F-4D97-AF65-F5344CB8AC3E}">
        <p14:creationId xmlns:p14="http://schemas.microsoft.com/office/powerpoint/2010/main" val="2618983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78</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79</a:t>
            </a:fld>
            <a:endParaRPr lang="en-US"/>
          </a:p>
        </p:txBody>
      </p:sp>
    </p:spTree>
    <p:extLst>
      <p:ext uri="{BB962C8B-B14F-4D97-AF65-F5344CB8AC3E}">
        <p14:creationId xmlns:p14="http://schemas.microsoft.com/office/powerpoint/2010/main" val="8222127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80</a:t>
            </a:fld>
            <a:endParaRPr lang="en-US"/>
          </a:p>
        </p:txBody>
      </p:sp>
    </p:spTree>
    <p:extLst>
      <p:ext uri="{BB962C8B-B14F-4D97-AF65-F5344CB8AC3E}">
        <p14:creationId xmlns:p14="http://schemas.microsoft.com/office/powerpoint/2010/main" val="253192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a:t>
            </a:fld>
            <a:endParaRPr lang="en-US"/>
          </a:p>
        </p:txBody>
      </p:sp>
    </p:spTree>
    <p:extLst>
      <p:ext uri="{BB962C8B-B14F-4D97-AF65-F5344CB8AC3E}">
        <p14:creationId xmlns:p14="http://schemas.microsoft.com/office/powerpoint/2010/main" val="36581326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5"/>
              </a:spcBef>
            </a:pPr>
            <a:r>
              <a:rPr lang="en-US" dirty="0"/>
              <a:t>Check Your Knowledge—Question 10</a:t>
            </a:r>
          </a:p>
          <a:p>
            <a:pPr>
              <a:spcBef>
                <a:spcPts val="615"/>
              </a:spcBef>
            </a:pPr>
            <a:r>
              <a:rPr lang="en-US" dirty="0"/>
              <a:t>It’s against the law for someone to sell</a:t>
            </a:r>
            <a:r>
              <a:rPr lang="en-US" baseline="0" dirty="0"/>
              <a:t> you a Marketplace plan if they know you have Medicare. </a:t>
            </a:r>
          </a:p>
          <a:p>
            <a:pPr>
              <a:spcBef>
                <a:spcPts val="615"/>
              </a:spcBef>
            </a:pPr>
            <a:endParaRPr lang="en-US" dirty="0"/>
          </a:p>
          <a:p>
            <a:pPr>
              <a:spcBef>
                <a:spcPts val="615"/>
              </a:spcBef>
            </a:pPr>
            <a:r>
              <a:rPr lang="en-US" b="1" dirty="0"/>
              <a:t>Answer:</a:t>
            </a:r>
            <a:r>
              <a:rPr lang="en-US" dirty="0"/>
              <a:t> a. True</a:t>
            </a:r>
          </a:p>
        </p:txBody>
      </p:sp>
      <p:sp>
        <p:nvSpPr>
          <p:cNvPr id="5" name="Slide Number Placeholder 4"/>
          <p:cNvSpPr>
            <a:spLocks noGrp="1"/>
          </p:cNvSpPr>
          <p:nvPr>
            <p:ph type="sldNum" sz="quarter" idx="11"/>
          </p:nvPr>
        </p:nvSpPr>
        <p:spPr/>
        <p:txBody>
          <a:bodyPr/>
          <a:lstStyle/>
          <a:p>
            <a:fld id="{666AA210-F09A-4D2C-988F-5E80B2706499}"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1118308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other ways that people may receive coverage for their healthcare. </a:t>
            </a:r>
          </a:p>
        </p:txBody>
      </p:sp>
      <p:sp>
        <p:nvSpPr>
          <p:cNvPr id="4" name="Slide Number Placeholder 3"/>
          <p:cNvSpPr>
            <a:spLocks noGrp="1"/>
          </p:cNvSpPr>
          <p:nvPr>
            <p:ph type="sldNum" sz="quarter" idx="10"/>
          </p:nvPr>
        </p:nvSpPr>
        <p:spPr/>
        <p:txBody>
          <a:bodyPr/>
          <a:lstStyle/>
          <a:p>
            <a:fld id="{7C9C807D-BE9E-427D-9F45-69604B66C095}" type="slidenum">
              <a:rPr lang="en-US" smtClean="0"/>
              <a:t>82</a:t>
            </a:fld>
            <a:endParaRPr lang="en-US"/>
          </a:p>
        </p:txBody>
      </p:sp>
    </p:spTree>
    <p:extLst>
      <p:ext uri="{BB962C8B-B14F-4D97-AF65-F5344CB8AC3E}">
        <p14:creationId xmlns:p14="http://schemas.microsoft.com/office/powerpoint/2010/main" val="159605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with Medicare face challenges when it comes to paying for health care and prescription medications.  In fact we often hear of people who have to choose between paying for groceries or paying for healthcare or medicine.  Here are some programs that can help:</a:t>
            </a:r>
          </a:p>
          <a:p>
            <a:endParaRPr lang="en-US" dirty="0"/>
          </a:p>
          <a:p>
            <a:pPr>
              <a:spcAft>
                <a:spcPts val="622"/>
              </a:spcAft>
              <a:buFont typeface="Wingdings" panose="05000000000000000000" pitchFamily="2" charset="2"/>
              <a:buChar char="§"/>
              <a:defRPr/>
            </a:pPr>
            <a:r>
              <a:rPr lang="en-US" sz="3100" b="1" dirty="0">
                <a:cs typeface="Arial" panose="020B0604020202020204" pitchFamily="34" charset="0"/>
              </a:rPr>
              <a:t>Medicare Savings Plans </a:t>
            </a:r>
          </a:p>
          <a:p>
            <a:pPr lvl="1">
              <a:buFont typeface="Wingdings" panose="05000000000000000000" pitchFamily="2" charset="2"/>
              <a:buChar char="§"/>
              <a:defRPr/>
            </a:pPr>
            <a:r>
              <a:rPr lang="en-US" sz="1900" dirty="0">
                <a:cs typeface="Arial" panose="020B0604020202020204" pitchFamily="34" charset="0"/>
              </a:rPr>
              <a:t>If eligible, your Medicare Part B premium will be paid for you.</a:t>
            </a:r>
          </a:p>
          <a:p>
            <a:pPr lvl="1">
              <a:buFont typeface="Wingdings" panose="05000000000000000000" pitchFamily="2" charset="2"/>
              <a:buChar char="§"/>
              <a:defRPr/>
            </a:pPr>
            <a:r>
              <a:rPr lang="en-US" sz="1900" dirty="0">
                <a:cs typeface="Arial" panose="020B0604020202020204" pitchFamily="34" charset="0"/>
              </a:rPr>
              <a:t>Some also have Medicare copays and deductibles paid as well based on income &amp; assets.</a:t>
            </a:r>
          </a:p>
          <a:p>
            <a:pPr marL="474254" lvl="1">
              <a:defRPr/>
            </a:pPr>
            <a:endParaRPr lang="en-US" sz="1900" dirty="0">
              <a:cs typeface="Arial" panose="020B0604020202020204" pitchFamily="34" charset="0"/>
            </a:endParaRPr>
          </a:p>
          <a:p>
            <a:pPr>
              <a:spcAft>
                <a:spcPts val="622"/>
              </a:spcAft>
              <a:buFont typeface="Wingdings" panose="05000000000000000000" pitchFamily="2" charset="2"/>
              <a:buChar char="§"/>
              <a:defRPr/>
            </a:pPr>
            <a:r>
              <a:rPr lang="en-US" sz="3100" b="1" dirty="0">
                <a:cs typeface="Arial" panose="020B0604020202020204" pitchFamily="34" charset="0"/>
              </a:rPr>
              <a:t>Extra Help (Low Income Subsidy)</a:t>
            </a:r>
          </a:p>
          <a:p>
            <a:pPr lvl="1">
              <a:buFont typeface="Wingdings" panose="05000000000000000000" pitchFamily="2" charset="2"/>
              <a:buChar char="§"/>
              <a:defRPr/>
            </a:pPr>
            <a:r>
              <a:rPr lang="en-US" sz="1900" dirty="0">
                <a:cs typeface="Arial" panose="020B0604020202020204" pitchFamily="34" charset="0"/>
              </a:rPr>
              <a:t>Assistance with Medicare prescription drug coverage.</a:t>
            </a:r>
          </a:p>
          <a:p>
            <a:pPr lvl="1">
              <a:buFont typeface="Wingdings" panose="05000000000000000000" pitchFamily="2" charset="2"/>
              <a:buChar char="§"/>
              <a:defRPr/>
            </a:pPr>
            <a:r>
              <a:rPr lang="en-US" sz="1900" dirty="0">
                <a:cs typeface="Arial" panose="020B0604020202020204" pitchFamily="34" charset="0"/>
              </a:rPr>
              <a:t>Reduces Part D premiums, deductibles and copays based on income &amp; assets.</a:t>
            </a:r>
          </a:p>
          <a:p>
            <a:pPr marL="474254" lvl="1">
              <a:defRPr/>
            </a:pPr>
            <a:endParaRPr lang="en-US" b="1" dirty="0">
              <a:cs typeface="Arial" panose="020B0604020202020204" pitchFamily="34" charset="0"/>
            </a:endParaRPr>
          </a:p>
          <a:p>
            <a:pPr>
              <a:buFont typeface="Wingdings" panose="05000000000000000000" pitchFamily="2" charset="2"/>
              <a:buChar char="§"/>
              <a:defRPr/>
            </a:pPr>
            <a:r>
              <a:rPr lang="en-US" sz="3100" b="1" dirty="0">
                <a:cs typeface="Arial" panose="020B0604020202020204" pitchFamily="34" charset="0"/>
              </a:rPr>
              <a:t>Senior Care</a:t>
            </a:r>
          </a:p>
          <a:p>
            <a:pPr lvl="1">
              <a:buFont typeface="Wingdings" panose="05000000000000000000" pitchFamily="2" charset="2"/>
              <a:buChar char="§"/>
              <a:defRPr/>
            </a:pPr>
            <a:r>
              <a:rPr lang="en-US" sz="1900" dirty="0">
                <a:cs typeface="Arial" panose="020B0604020202020204" pitchFamily="34" charset="0"/>
              </a:rPr>
              <a:t>Level of assistance depends on annual income.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83</a:t>
            </a:fld>
            <a:endParaRPr lang="en-US"/>
          </a:p>
        </p:txBody>
      </p:sp>
    </p:spTree>
    <p:extLst>
      <p:ext uri="{BB962C8B-B14F-4D97-AF65-F5344CB8AC3E}">
        <p14:creationId xmlns:p14="http://schemas.microsoft.com/office/powerpoint/2010/main" val="36939586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eligibility guidelines for the benefit programs.  Although there are different levels for each of these programs, the chart shows the highest income and asset limits to be eligible for the programs.  </a:t>
            </a:r>
          </a:p>
          <a:p>
            <a:endParaRPr lang="en-US" dirty="0"/>
          </a:p>
          <a:p>
            <a:r>
              <a:rPr lang="en-US" dirty="0"/>
              <a:t>Even if a person doesn’t meet these limits, they are encouraged to fill out an application or contact us for assistance if they struggle with paying healthcare or prescription costs.  These income limits change yearly and people may be eligible for other savings programs depending on their situation.</a:t>
            </a:r>
          </a:p>
        </p:txBody>
      </p:sp>
      <p:sp>
        <p:nvSpPr>
          <p:cNvPr id="4" name="Slide Number Placeholder 3"/>
          <p:cNvSpPr>
            <a:spLocks noGrp="1"/>
          </p:cNvSpPr>
          <p:nvPr>
            <p:ph type="sldNum" sz="quarter" idx="10"/>
          </p:nvPr>
        </p:nvSpPr>
        <p:spPr/>
        <p:txBody>
          <a:bodyPr/>
          <a:lstStyle/>
          <a:p>
            <a:fld id="{7C9C807D-BE9E-427D-9F45-69604B66C095}" type="slidenum">
              <a:rPr lang="en-US" smtClean="0"/>
              <a:t>84</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85</a:t>
            </a:fld>
            <a:endParaRPr lang="en-US"/>
          </a:p>
        </p:txBody>
      </p:sp>
    </p:spTree>
    <p:extLst>
      <p:ext uri="{BB962C8B-B14F-4D97-AF65-F5344CB8AC3E}">
        <p14:creationId xmlns:p14="http://schemas.microsoft.com/office/powerpoint/2010/main" val="2928276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assistance with prescription drug coverage, you may want to consider Wisconsin’s prescription drug assistance program, called </a:t>
            </a:r>
            <a:r>
              <a:rPr lang="en-US" dirty="0" err="1"/>
              <a:t>SeniorCare</a:t>
            </a:r>
            <a:r>
              <a:rPr lang="en-US" dirty="0"/>
              <a:t>.</a:t>
            </a:r>
          </a:p>
          <a:p>
            <a:endParaRPr lang="en-US" dirty="0"/>
          </a:p>
          <a:p>
            <a:r>
              <a:rPr lang="en-US" dirty="0"/>
              <a:t>This program is available to people of all income levels and the coverage level is determined by your income level.  For additional information and/or for an application, contact </a:t>
            </a:r>
            <a:r>
              <a:rPr lang="en-US" dirty="0" err="1"/>
              <a:t>SeniorCare</a:t>
            </a:r>
            <a:r>
              <a:rPr lang="en-US" dirty="0"/>
              <a:t> online or by calling the phone number on this slide.</a:t>
            </a:r>
          </a:p>
        </p:txBody>
      </p:sp>
      <p:sp>
        <p:nvSpPr>
          <p:cNvPr id="4" name="Slide Number Placeholder 3"/>
          <p:cNvSpPr>
            <a:spLocks noGrp="1"/>
          </p:cNvSpPr>
          <p:nvPr>
            <p:ph type="sldNum" sz="quarter" idx="10"/>
          </p:nvPr>
        </p:nvSpPr>
        <p:spPr/>
        <p:txBody>
          <a:bodyPr/>
          <a:lstStyle/>
          <a:p>
            <a:fld id="{7C9C807D-BE9E-427D-9F45-69604B66C095}" type="slidenum">
              <a:rPr lang="en-US" smtClean="0"/>
              <a:t>86</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Summary Notice (MSN) is sent quarterly to people with Medicare.   </a:t>
            </a:r>
            <a:r>
              <a:rPr lang="en-US" i="1" dirty="0"/>
              <a:t>If you have set up an account at </a:t>
            </a:r>
            <a:r>
              <a:rPr lang="en-US" i="1" u="sng" dirty="0"/>
              <a:t>MyMedicare.gov</a:t>
            </a:r>
            <a:r>
              <a:rPr lang="en-US" i="1" dirty="0"/>
              <a:t>, you can use it to view your MSN as claims are processed rather than wait for it to be mailed. </a:t>
            </a:r>
          </a:p>
          <a:p>
            <a:endParaRPr lang="en-US" dirty="0"/>
          </a:p>
          <a:p>
            <a:r>
              <a:rPr lang="en-US" dirty="0"/>
              <a:t>It is important to review your MSN when you receive it.  </a:t>
            </a:r>
          </a:p>
          <a:p>
            <a:pPr marL="355690" indent="-355690">
              <a:spcAft>
                <a:spcPts val="622"/>
              </a:spcAft>
              <a:buFont typeface="Wingdings" panose="05000000000000000000" pitchFamily="2" charset="2"/>
              <a:buChar char="§"/>
            </a:pPr>
            <a:r>
              <a:rPr lang="en-US" altLang="en-US" dirty="0">
                <a:cs typeface="Arial" charset="0"/>
              </a:rPr>
              <a:t>It is not a bill. </a:t>
            </a:r>
          </a:p>
          <a:p>
            <a:pPr marL="355690" indent="-355690">
              <a:spcAft>
                <a:spcPts val="622"/>
              </a:spcAft>
              <a:buFont typeface="Wingdings" panose="05000000000000000000" pitchFamily="2" charset="2"/>
              <a:buChar char="§"/>
            </a:pPr>
            <a:r>
              <a:rPr lang="en-US" altLang="en-US" dirty="0">
                <a:cs typeface="Arial" charset="0"/>
              </a:rPr>
              <a:t>Check name, address, Medicare number for accuracy.</a:t>
            </a:r>
          </a:p>
          <a:p>
            <a:pPr marL="355690" indent="-355690">
              <a:spcAft>
                <a:spcPts val="622"/>
              </a:spcAft>
              <a:buFont typeface="Wingdings" panose="05000000000000000000" pitchFamily="2" charset="2"/>
              <a:buChar char="§"/>
            </a:pPr>
            <a:r>
              <a:rPr lang="en-US" altLang="en-US" dirty="0">
                <a:cs typeface="Arial" charset="0"/>
              </a:rPr>
              <a:t>Did you receive the service?	</a:t>
            </a:r>
          </a:p>
          <a:p>
            <a:pPr marL="355690" indent="-355690">
              <a:spcAft>
                <a:spcPts val="622"/>
              </a:spcAft>
              <a:buFont typeface="Wingdings" panose="05000000000000000000" pitchFamily="2" charset="2"/>
              <a:buChar char="§"/>
            </a:pPr>
            <a:r>
              <a:rPr lang="en-US" altLang="en-US" dirty="0">
                <a:cs typeface="Arial" charset="0"/>
              </a:rPr>
              <a:t>Be sure claim is processed and paid. If item is denied, call doctor’s office to make sure claim was coded properly. If not, office can re-submit.</a:t>
            </a:r>
          </a:p>
          <a:p>
            <a:pPr marL="355690" indent="-355690">
              <a:spcAft>
                <a:spcPts val="622"/>
              </a:spcAft>
              <a:buFont typeface="Wingdings" panose="05000000000000000000" pitchFamily="2" charset="2"/>
              <a:buChar char="§"/>
            </a:pPr>
            <a:r>
              <a:rPr lang="en-US" altLang="en-US" dirty="0">
                <a:cs typeface="Arial" charset="0"/>
              </a:rPr>
              <a:t>If denied, you have appeal rights.  Appeal deadline 120 days.</a:t>
            </a:r>
          </a:p>
          <a:p>
            <a:pPr marL="355690" indent="-355690">
              <a:buFont typeface="Wingdings" panose="05000000000000000000" pitchFamily="2" charset="2"/>
              <a:buChar char="§"/>
            </a:pPr>
            <a:r>
              <a:rPr lang="en-US" altLang="en-US" dirty="0">
                <a:cs typeface="Arial" charset="0"/>
              </a:rPr>
              <a:t>Report </a:t>
            </a:r>
            <a:r>
              <a:rPr lang="en-US" altLang="en-US" dirty="0">
                <a:latin typeface="Arial" charset="0"/>
                <a:cs typeface="Arial" charset="0"/>
              </a:rPr>
              <a:t>any fraud or abuse.</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87</a:t>
            </a:fld>
            <a:endParaRPr lang="en-US"/>
          </a:p>
        </p:txBody>
      </p:sp>
    </p:spTree>
    <p:extLst>
      <p:ext uri="{BB962C8B-B14F-4D97-AF65-F5344CB8AC3E}">
        <p14:creationId xmlns:p14="http://schemas.microsoft.com/office/powerpoint/2010/main" val="9863122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Wisconsin Senior Medicare Patrol has a few more words of caution.</a:t>
            </a:r>
          </a:p>
          <a:p>
            <a:endParaRPr lang="en-US" dirty="0"/>
          </a:p>
          <a:p>
            <a:r>
              <a:rPr lang="en-US" dirty="0"/>
              <a:t>There are three steps they suggest to prevent fraud:</a:t>
            </a:r>
          </a:p>
          <a:p>
            <a:r>
              <a:rPr lang="en-US" dirty="0"/>
              <a:t>Step 1:  Protect Yourself and others from Medicare Fraud.</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88</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Detect Medicare Fraud by reviewing your Medicare Summary Notices and comparing them to your personal health care journal.</a:t>
            </a:r>
          </a:p>
        </p:txBody>
      </p:sp>
      <p:sp>
        <p:nvSpPr>
          <p:cNvPr id="4" name="Slide Number Placeholder 3"/>
          <p:cNvSpPr>
            <a:spLocks noGrp="1"/>
          </p:cNvSpPr>
          <p:nvPr>
            <p:ph type="sldNum" sz="quarter" idx="10"/>
          </p:nvPr>
        </p:nvSpPr>
        <p:spPr/>
        <p:txBody>
          <a:bodyPr/>
          <a:lstStyle/>
          <a:p>
            <a:fld id="{7C9C807D-BE9E-427D-9F45-69604B66C095}" type="slidenum">
              <a:rPr lang="en-US" smtClean="0"/>
              <a:t>89</a:t>
            </a:fld>
            <a:endParaRPr lang="en-US"/>
          </a:p>
        </p:txBody>
      </p:sp>
    </p:spTree>
    <p:extLst>
      <p:ext uri="{BB962C8B-B14F-4D97-AF65-F5344CB8AC3E}">
        <p14:creationId xmlns:p14="http://schemas.microsoft.com/office/powerpoint/2010/main" val="25531078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Step 3:  Report any suspected Medicare fraud.</a:t>
            </a:r>
          </a:p>
          <a:p>
            <a:pPr marL="177845" indent="-177845">
              <a:buFont typeface="Arial" panose="020B0604020202020204" pitchFamily="34" charset="0"/>
              <a:buChar char="•"/>
            </a:pPr>
            <a:r>
              <a:rPr lang="en-US" dirty="0"/>
              <a:t>Call the provider to discuss any concerns you have about a bill, etc.</a:t>
            </a:r>
          </a:p>
          <a:p>
            <a:pPr marL="177845" indent="-177845">
              <a:buFont typeface="Arial" panose="020B0604020202020204" pitchFamily="34" charset="0"/>
              <a:buChar char="•"/>
            </a:pPr>
            <a:r>
              <a:rPr lang="en-US" dirty="0"/>
              <a:t>Be sure to gather your documentation—personal healthcare journal/statements, etc.</a:t>
            </a:r>
          </a:p>
          <a:p>
            <a:pPr marL="177845" indent="-177845">
              <a:buFont typeface="Arial" panose="020B0604020202020204" pitchFamily="34" charset="0"/>
              <a:buChar char="•"/>
            </a:pPr>
            <a:r>
              <a:rPr lang="en-US" dirty="0"/>
              <a:t>Contact WI SMP for help!</a:t>
            </a:r>
          </a:p>
        </p:txBody>
      </p:sp>
      <p:sp>
        <p:nvSpPr>
          <p:cNvPr id="4" name="Slide Number Placeholder 3"/>
          <p:cNvSpPr>
            <a:spLocks noGrp="1"/>
          </p:cNvSpPr>
          <p:nvPr>
            <p:ph type="sldNum" sz="quarter" idx="10"/>
          </p:nvPr>
        </p:nvSpPr>
        <p:spPr/>
        <p:txBody>
          <a:bodyPr/>
          <a:lstStyle/>
          <a:p>
            <a:fld id="{7C9C807D-BE9E-427D-9F45-69604B66C095}" type="slidenum">
              <a:rPr lang="en-US" smtClean="0"/>
              <a:t>90</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Medicare includes Part A (Hospital Insurance) and/or Part B (Medical Insurance). </a:t>
            </a:r>
          </a:p>
          <a:p>
            <a:endParaRPr lang="en-US" dirty="0"/>
          </a:p>
          <a:p>
            <a:pPr marL="177845" indent="-177845">
              <a:buFont typeface="Arial" panose="020B0604020202020204" pitchFamily="34" charset="0"/>
              <a:buChar char="•"/>
            </a:pPr>
            <a:r>
              <a:rPr lang="en-US" dirty="0"/>
              <a:t>You can choose to buy a </a:t>
            </a:r>
            <a:r>
              <a:rPr lang="en-US" dirty="0" err="1"/>
              <a:t>Medigap</a:t>
            </a:r>
            <a:r>
              <a:rPr lang="en-US" dirty="0"/>
              <a:t> policy (you must have both Part A and Part B) to help cover some costs not covered by Original Medicare. </a:t>
            </a:r>
          </a:p>
          <a:p>
            <a:pPr marL="177845" indent="-177845">
              <a:buFont typeface="Arial" panose="020B0604020202020204" pitchFamily="34" charset="0"/>
              <a:buChar char="•"/>
            </a:pPr>
            <a:r>
              <a:rPr lang="en-US" dirty="0"/>
              <a:t>You can also choose to buy Medicare prescription drug coverage (Part D) from a Medicare Prescription Drug Plan (PDP). To buy a PDP you can have Part A only, Part B only, or both.</a:t>
            </a:r>
          </a:p>
          <a:p>
            <a:pPr marL="0" lvl="1"/>
            <a:r>
              <a:rPr lang="en-US" dirty="0"/>
              <a:t>You can go to any doctor, other health care provider, hospital, or other facility that's enrolled in Medicare and is accepting new Medicare patients. </a:t>
            </a:r>
            <a:r>
              <a:rPr lang="en-US" dirty="0">
                <a:solidFill>
                  <a:prstClr val="black"/>
                </a:solidFill>
              </a:rPr>
              <a:t>Costs are affected by whether or not they accept </a:t>
            </a:r>
            <a:r>
              <a:rPr lang="en-US" b="1" dirty="0">
                <a:solidFill>
                  <a:prstClr val="black"/>
                </a:solidFill>
              </a:rPr>
              <a:t>assignment</a:t>
            </a:r>
            <a:r>
              <a:rPr lang="en-US" dirty="0">
                <a:solidFill>
                  <a:prstClr val="black"/>
                </a:solidFill>
              </a:rPr>
              <a:t>, which is an </a:t>
            </a:r>
            <a:r>
              <a:rPr lang="en-US" dirty="0"/>
              <a:t>agreement by your doctor, provider, or supplier to be paid directly by Medicare, to accept the payment amount Medicare approves for the service, and not to bill you for any more than the Medicare deductible and coinsurance.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10</a:t>
            </a:fld>
            <a:endParaRPr lang="en-US"/>
          </a:p>
        </p:txBody>
      </p:sp>
    </p:spTree>
    <p:extLst>
      <p:ext uri="{BB962C8B-B14F-4D97-AF65-F5344CB8AC3E}">
        <p14:creationId xmlns:p14="http://schemas.microsoft.com/office/powerpoint/2010/main" val="14811753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I hope this information has been helpful as you consider your options for Medicare coverage.  Here are some agencies that can help if you have questions or need additional information or assistance.</a:t>
            </a:r>
          </a:p>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91</a:t>
            </a:fld>
            <a:endParaRPr lang="en-US"/>
          </a:p>
        </p:txBody>
      </p:sp>
    </p:spTree>
    <p:extLst>
      <p:ext uri="{BB962C8B-B14F-4D97-AF65-F5344CB8AC3E}">
        <p14:creationId xmlns:p14="http://schemas.microsoft.com/office/powerpoint/2010/main" val="8052085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92</a:t>
            </a:fld>
            <a:endParaRPr lang="en-US"/>
          </a:p>
        </p:txBody>
      </p:sp>
    </p:spTree>
    <p:extLst>
      <p:ext uri="{BB962C8B-B14F-4D97-AF65-F5344CB8AC3E}">
        <p14:creationId xmlns:p14="http://schemas.microsoft.com/office/powerpoint/2010/main" val="38825523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a:p>
            <a:pPr defTabSz="948507">
              <a:defRPr/>
            </a:pPr>
            <a:r>
              <a:rPr lang="en-US" dirty="0"/>
              <a:t>Thank you for attending the Welcome to Medicare program today.</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93</a:t>
            </a:fld>
            <a:endParaRPr lang="en-US"/>
          </a:p>
        </p:txBody>
      </p:sp>
    </p:spTree>
    <p:extLst>
      <p:ext uri="{BB962C8B-B14F-4D97-AF65-F5344CB8AC3E}">
        <p14:creationId xmlns:p14="http://schemas.microsoft.com/office/powerpoint/2010/main" val="28317632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94</a:t>
            </a:fld>
            <a:endParaRPr lang="en-US"/>
          </a:p>
        </p:txBody>
      </p:sp>
    </p:spTree>
    <p:extLst>
      <p:ext uri="{BB962C8B-B14F-4D97-AF65-F5344CB8AC3E}">
        <p14:creationId xmlns:p14="http://schemas.microsoft.com/office/powerpoint/2010/main" val="297252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7130E-5A94-4422-93DC-BB403B998F89}"/>
              </a:ext>
            </a:extLst>
          </p:cNvPr>
          <p:cNvSpPr>
            <a:spLocks noGrp="1"/>
          </p:cNvSpPr>
          <p:nvPr>
            <p:ph type="dt" sz="half" idx="10"/>
          </p:nvPr>
        </p:nvSpPr>
        <p:spPr/>
        <p:txBody>
          <a:bodyPr/>
          <a:lstStyle/>
          <a:p>
            <a:r>
              <a:rPr lang="en-US"/>
              <a:t>10/20/2025</a:t>
            </a:r>
          </a:p>
        </p:txBody>
      </p:sp>
      <p:sp>
        <p:nvSpPr>
          <p:cNvPr id="5" name="Footer Placeholder 4">
            <a:extLst>
              <a:ext uri="{FF2B5EF4-FFF2-40B4-BE49-F238E27FC236}">
                <a16:creationId xmlns:a16="http://schemas.microsoft.com/office/drawing/2014/main" id="{A80461F6-9CCA-4CA1-9342-03FB4B18D989}"/>
              </a:ext>
            </a:extLst>
          </p:cNvPr>
          <p:cNvSpPr>
            <a:spLocks noGrp="1"/>
          </p:cNvSpPr>
          <p:nvPr>
            <p:ph type="ftr" sz="quarter" idx="11"/>
          </p:nvPr>
        </p:nvSpPr>
        <p:spPr/>
        <p:txBody>
          <a:bodyPr/>
          <a:lstStyle/>
          <a:p>
            <a:r>
              <a:rPr lang="en-US"/>
              <a:t>November 15, 2025 Welcome to Medicare Presentation</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p:txBody>
          <a:bodyPr/>
          <a:lstStyle/>
          <a:p>
            <a:r>
              <a:rPr lang="en-US"/>
              <a:t>10/20/2025</a:t>
            </a:r>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p:txBody>
          <a:bodyPr/>
          <a:lstStyle/>
          <a:p>
            <a:r>
              <a:rPr lang="en-US"/>
              <a:t>November 15, 2025 Welcome to Medicare Presentation</a:t>
            </a:r>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p:txBody>
          <a:bodyPr/>
          <a:lstStyle/>
          <a:p>
            <a:r>
              <a:rPr lang="en-US"/>
              <a:t>10/20/2025</a:t>
            </a:r>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p:txBody>
          <a:bodyPr/>
          <a:lstStyle/>
          <a:p>
            <a:r>
              <a:rPr lang="en-US"/>
              <a:t>November 15, 2025 Welcome to Medicare Presentation</a:t>
            </a:r>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8738"/>
            <a:ext cx="12192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609600" y="6340476"/>
            <a:ext cx="2844800" cy="365125"/>
          </a:xfrm>
          <a:prstGeom prst="rect">
            <a:avLst/>
          </a:prstGeom>
        </p:spPr>
        <p:txBody>
          <a:bodyPr vert="horz" lIns="91440" tIns="45720" rIns="91440" bIns="45720" rtlCol="0" anchor="ctr"/>
          <a:lstStyle>
            <a:lvl1pPr algn="l">
              <a:defRPr sz="1200">
                <a:solidFill>
                  <a:schemeClr val="tx1"/>
                </a:solidFill>
              </a:defRPr>
            </a:lvl1pPr>
          </a:lstStyle>
          <a:p>
            <a:r>
              <a:rPr lang="en-US">
                <a:solidFill>
                  <a:prstClr val="black"/>
                </a:solidFill>
              </a:rPr>
              <a:t>10/20/2025</a:t>
            </a:r>
            <a:endParaRPr lang="en-US" dirty="0">
              <a:solidFill>
                <a:prstClr val="black"/>
              </a:solidFill>
            </a:endParaRPr>
          </a:p>
        </p:txBody>
      </p:sp>
      <p:sp>
        <p:nvSpPr>
          <p:cNvPr id="9" name="Footer Placeholder 4"/>
          <p:cNvSpPr>
            <a:spLocks noGrp="1"/>
          </p:cNvSpPr>
          <p:nvPr>
            <p:ph type="ftr" sz="quarter" idx="3"/>
          </p:nvPr>
        </p:nvSpPr>
        <p:spPr>
          <a:xfrm>
            <a:off x="3454400" y="6340476"/>
            <a:ext cx="5283200" cy="365125"/>
          </a:xfrm>
          <a:prstGeom prst="rect">
            <a:avLst/>
          </a:prstGeom>
        </p:spPr>
        <p:txBody>
          <a:bodyPr vert="horz" lIns="91440" tIns="45720" rIns="91440" bIns="45720" rtlCol="0" anchor="ctr"/>
          <a:lstStyle>
            <a:lvl1pPr algn="ctr">
              <a:defRPr sz="1200">
                <a:solidFill>
                  <a:schemeClr val="tx1"/>
                </a:solidFill>
              </a:defRPr>
            </a:lvl1pPr>
          </a:lstStyle>
          <a:p>
            <a:r>
              <a:rPr lang="en-US">
                <a:solidFill>
                  <a:prstClr val="black"/>
                </a:solidFill>
              </a:rPr>
              <a:t>November 15, 2025 Welcome to Medicare Presentation</a:t>
            </a:r>
            <a:endParaRPr lang="en-US" dirty="0">
              <a:solidFill>
                <a:prstClr val="black"/>
              </a:solidFill>
            </a:endParaRPr>
          </a:p>
        </p:txBody>
      </p:sp>
      <p:sp>
        <p:nvSpPr>
          <p:cNvPr id="10" name="Slide Number Placeholder 5"/>
          <p:cNvSpPr>
            <a:spLocks noGrp="1"/>
          </p:cNvSpPr>
          <p:nvPr>
            <p:ph type="sldNum" sz="quarter" idx="4"/>
          </p:nvPr>
        </p:nvSpPr>
        <p:spPr>
          <a:xfrm>
            <a:off x="8737600" y="6340476"/>
            <a:ext cx="28448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12192000" cy="1143000"/>
          </a:xfrm>
        </p:spPr>
        <p:txBody>
          <a:bodyPr>
            <a:normAutofit/>
          </a:bodyPr>
          <a:lstStyle>
            <a:lvl1pPr>
              <a:defRPr sz="36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17444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1"/>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19352" y="-53340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10/20/2025</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November 15, 2025 Welcome to Medicare Presentation</a:t>
            </a:r>
            <a:endParaRPr lang="en-US" dirty="0"/>
          </a:p>
        </p:txBody>
      </p:sp>
      <p:sp>
        <p:nvSpPr>
          <p:cNvPr id="8" name="Slide Number Placeholder 5"/>
          <p:cNvSpPr>
            <a:spLocks noGrp="1"/>
          </p:cNvSpPr>
          <p:nvPr>
            <p:ph type="sldNum" sz="quarter" idx="12"/>
          </p:nvPr>
        </p:nvSpPr>
        <p:spPr>
          <a:xfrm>
            <a:off x="8737600" y="6356351"/>
            <a:ext cx="2844800" cy="365125"/>
          </a:xfrm>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181972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34916-D232-475A-9DC9-50BD957C7EB0}"/>
              </a:ext>
            </a:extLst>
          </p:cNvPr>
          <p:cNvSpPr>
            <a:spLocks noGrp="1"/>
          </p:cNvSpPr>
          <p:nvPr>
            <p:ph type="dt" sz="half" idx="10"/>
          </p:nvPr>
        </p:nvSpPr>
        <p:spPr/>
        <p:txBody>
          <a:bodyPr/>
          <a:lstStyle/>
          <a:p>
            <a:r>
              <a:rPr lang="en-US"/>
              <a:t>10/20/2025</a:t>
            </a:r>
          </a:p>
        </p:txBody>
      </p:sp>
      <p:sp>
        <p:nvSpPr>
          <p:cNvPr id="5" name="Footer Placeholder 4">
            <a:extLst>
              <a:ext uri="{FF2B5EF4-FFF2-40B4-BE49-F238E27FC236}">
                <a16:creationId xmlns:a16="http://schemas.microsoft.com/office/drawing/2014/main" id="{4F86B384-47AA-4DBF-A570-DCE90C7AC250}"/>
              </a:ext>
            </a:extLst>
          </p:cNvPr>
          <p:cNvSpPr>
            <a:spLocks noGrp="1"/>
          </p:cNvSpPr>
          <p:nvPr>
            <p:ph type="ftr" sz="quarter" idx="11"/>
          </p:nvPr>
        </p:nvSpPr>
        <p:spPr/>
        <p:txBody>
          <a:bodyPr/>
          <a:lstStyle/>
          <a:p>
            <a:r>
              <a:rPr lang="en-US"/>
              <a:t>November 15, 2025 Welcome to Medicare Presentation</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p:txBody>
          <a:bodyPr/>
          <a:lstStyle/>
          <a:p>
            <a:r>
              <a:rPr lang="en-US"/>
              <a:t>10/20/2025</a:t>
            </a:r>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p:txBody>
          <a:bodyPr/>
          <a:lstStyle/>
          <a:p>
            <a:r>
              <a:rPr lang="en-US"/>
              <a:t>November 15, 2025 Welcome to Medicare Presentation</a:t>
            </a:r>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p:txBody>
          <a:bodyPr/>
          <a:lstStyle/>
          <a:p>
            <a:r>
              <a:rPr lang="en-US"/>
              <a:t>10/20/2025</a:t>
            </a:r>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p:txBody>
          <a:bodyPr/>
          <a:lstStyle/>
          <a:p>
            <a:r>
              <a:rPr lang="en-US"/>
              <a:t>November 15, 2025 Welcome to Medicare Presentation</a:t>
            </a:r>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p:txBody>
          <a:bodyPr/>
          <a:lstStyle/>
          <a:p>
            <a:r>
              <a:rPr lang="en-US"/>
              <a:t>10/20/2025</a:t>
            </a:r>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p:txBody>
          <a:bodyPr/>
          <a:lstStyle/>
          <a:p>
            <a:r>
              <a:rPr lang="en-US"/>
              <a:t>November 15, 2025 Welcome to Medicare Presentation</a:t>
            </a:r>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p:txBody>
          <a:bodyPr/>
          <a:lstStyle/>
          <a:p>
            <a:r>
              <a:rPr lang="en-US"/>
              <a:t>10/20/2025</a:t>
            </a:r>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p:txBody>
          <a:bodyPr/>
          <a:lstStyle/>
          <a:p>
            <a:r>
              <a:rPr lang="en-US"/>
              <a:t>November 15, 2025 Welcome to Medicare Presentation</a:t>
            </a:r>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p:txBody>
          <a:bodyPr/>
          <a:lstStyle/>
          <a:p>
            <a:r>
              <a:rPr lang="en-US"/>
              <a:t>10/20/2025</a:t>
            </a:r>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p:txBody>
          <a:bodyPr/>
          <a:lstStyle/>
          <a:p>
            <a:r>
              <a:rPr lang="en-US"/>
              <a:t>November 15, 2025 Welcome to Medicare Presentation</a:t>
            </a:r>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p:txBody>
          <a:bodyPr/>
          <a:lstStyle/>
          <a:p>
            <a:r>
              <a:rPr lang="en-US"/>
              <a:t>10/20/2025</a:t>
            </a:r>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p:txBody>
          <a:bodyPr/>
          <a:lstStyle/>
          <a:p>
            <a:r>
              <a:rPr lang="en-US"/>
              <a:t>November 15, 2025 Welcome to Medicare Presentation</a:t>
            </a:r>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p:txBody>
          <a:bodyPr/>
          <a:lstStyle/>
          <a:p>
            <a:r>
              <a:rPr lang="en-US"/>
              <a:t>10/20/2025</a:t>
            </a:r>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p:txBody>
          <a:bodyPr/>
          <a:lstStyle/>
          <a:p>
            <a:r>
              <a:rPr lang="en-US"/>
              <a:t>November 15, 2025 Welcome to Medicare Presentation</a:t>
            </a:r>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D7E66-DA99-41AE-8AE0-D82517239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10/20/2025</a:t>
            </a:r>
          </a:p>
        </p:txBody>
      </p:sp>
      <p:sp>
        <p:nvSpPr>
          <p:cNvPr id="5" name="Footer Placeholder 4">
            <a:extLst>
              <a:ext uri="{FF2B5EF4-FFF2-40B4-BE49-F238E27FC236}">
                <a16:creationId xmlns:a16="http://schemas.microsoft.com/office/drawing/2014/main" id="{977D345C-83EE-462B-BE7B-6DE9AFBFB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November 15, 2025 Welcome to Medicare Presentation</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A7B69-93E2-4D34-896D-EFDD7F03AB74}" type="slidenum">
              <a:rPr lang="en-US" smtClean="0"/>
              <a:t>‹#›</a:t>
            </a:fld>
            <a:endParaRPr lang="en-US"/>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pixabay.com/en/question-mark-why-question-1829459/"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oci.wi.gov/"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www.medicare.gov/prescription-payment-plan"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hyperlink" Target="mailto:BOALTCRXHelpline@wisconsin.gov"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hyperlink" Target="http://www.medicare.gov/" TargetMode="External"/><Relationship Id="rId4" Type="http://schemas.openxmlformats.org/officeDocument/2006/relationships/hyperlink" Target="https://longtermcare.wi.gov/Pages/Medigap.aspx"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longtermcare.wi.gov/Pages/Medigap.aspx" TargetMode="External"/><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hyperlink" Target="http://www.medicare.gov/" TargetMode="External"/><Relationship Id="rId4" Type="http://schemas.openxmlformats.org/officeDocument/2006/relationships/hyperlink" Target="https://oci.wi.gov/"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s://www.dhs.wisconsin.gov/publications/p1/p10062.pdf" TargetMode="External"/><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87.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www.mymedicare.gov/" TargetMode="Externa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90.xml.rels><?xml version="1.0" encoding="UTF-8" standalone="yes"?>
<Relationships xmlns="http://schemas.openxmlformats.org/package/2006/relationships"><Relationship Id="rId3" Type="http://schemas.openxmlformats.org/officeDocument/2006/relationships/hyperlink" Target="https://www.smpwi.org/" TargetMode="Externa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91.xml.rels><?xml version="1.0" encoding="UTF-8" standalone="yes"?>
<Relationships xmlns="http://schemas.openxmlformats.org/package/2006/relationships"><Relationship Id="rId3" Type="http://schemas.openxmlformats.org/officeDocument/2006/relationships/hyperlink" Target="https://www.medicare.gov/Pubs/pdf/10050-Medicare-and-You.pdf" TargetMode="External"/><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hyperlink" Target="https://longtermcare.wi.gov/Pages/Medigap/Medigap.aspx" TargetMode="External"/><Relationship Id="rId5" Type="http://schemas.openxmlformats.org/officeDocument/2006/relationships/hyperlink" Target="http://www.ssa.gov/" TargetMode="External"/><Relationship Id="rId4" Type="http://schemas.openxmlformats.org/officeDocument/2006/relationships/hyperlink" Target="http://www.medicare.gov/"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oci.wi.gov/Pages/Consumers/Medicare.aspx" TargetMode="External"/><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hyperlink" Target="http://www.danevets.com/" TargetMode="External"/><Relationship Id="rId5" Type="http://schemas.openxmlformats.org/officeDocument/2006/relationships/hyperlink" Target="https://www.dhs.wisconsin.gov/medicaid/index.htm" TargetMode="External"/><Relationship Id="rId4" Type="http://schemas.openxmlformats.org/officeDocument/2006/relationships/hyperlink" Target="http://longtermcare.wi.gov/"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daneadrc.org/" TargetMode="External"/><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4000" y="1122363"/>
            <a:ext cx="9144000" cy="1110618"/>
          </a:xfrm>
        </p:spPr>
        <p:txBody>
          <a:bodyPr>
            <a:normAutofit/>
          </a:bodyPr>
          <a:lstStyle/>
          <a:p>
            <a:r>
              <a:rPr lang="en-US" sz="5400" dirty="0">
                <a:solidFill>
                  <a:schemeClr val="accent1">
                    <a:lumMod val="50000"/>
                  </a:schemeClr>
                </a:solidFill>
                <a:latin typeface="Arial" panose="020B0604020202020204"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358163" y="2759629"/>
            <a:ext cx="9144000" cy="3292070"/>
          </a:xfrm>
        </p:spPr>
        <p:txBody>
          <a:bodyPr>
            <a:normAutofit fontScale="92500" lnSpcReduction="10000"/>
          </a:bodyPr>
          <a:lstStyle/>
          <a:p>
            <a:r>
              <a:rPr lang="en-US" altLang="en-US" sz="2600" i="1" dirty="0">
                <a:latin typeface="Arial" panose="020B0604020202020204" pitchFamily="34" charset="0"/>
                <a:cs typeface="Arial" panose="020B0604020202020204" pitchFamily="34" charset="0"/>
              </a:rPr>
              <a:t>presented by the</a:t>
            </a:r>
          </a:p>
          <a:p>
            <a:r>
              <a:rPr lang="en-US" sz="2600" dirty="0">
                <a:latin typeface="Arial" panose="020B0604020202020204" pitchFamily="34" charset="0"/>
                <a:cs typeface="Arial" panose="020B0604020202020204" pitchFamily="34" charset="0"/>
              </a:rPr>
              <a:t>Area Agency on Aging of Dane County </a:t>
            </a:r>
          </a:p>
          <a:p>
            <a:r>
              <a:rPr lang="en-US" sz="2600" dirty="0">
                <a:latin typeface="Arial" panose="020B0604020202020204" pitchFamily="34" charset="0"/>
                <a:cs typeface="Arial" panose="020B0604020202020204" pitchFamily="34" charset="0"/>
              </a:rPr>
              <a:t>Elder Benefit Specialist Program</a:t>
            </a:r>
          </a:p>
          <a:p>
            <a:endParaRPr lang="en-US" dirty="0">
              <a:latin typeface="Arial" panose="020B0604020202020204" pitchFamily="34" charset="0"/>
              <a:cs typeface="Arial" panose="020B0604020202020204" pitchFamily="34" charset="0"/>
            </a:endParaRPr>
          </a:p>
          <a:p>
            <a:r>
              <a:rPr lang="en-US" sz="3000" b="1" i="1" dirty="0">
                <a:latin typeface="Arial" panose="020B0604020202020204" pitchFamily="34" charset="0"/>
                <a:cs typeface="Arial" panose="020B0604020202020204" pitchFamily="34" charset="0"/>
              </a:rPr>
              <a:t>November 15, 2025</a:t>
            </a:r>
            <a:br>
              <a:rPr lang="en-US" sz="1400" b="1" dirty="0">
                <a:latin typeface="Arial" panose="020B0604020202020204" pitchFamily="34" charset="0"/>
                <a:cs typeface="Arial" panose="020B0604020202020204" pitchFamily="34" charset="0"/>
              </a:rPr>
            </a:br>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Adapted from CMS, Medicare Rights Center, SHIP, OCI, EBS, and GWAAR materials</a:t>
            </a:r>
          </a:p>
          <a:p>
            <a:r>
              <a:rPr lang="en-US" sz="900" dirty="0"/>
              <a:t>This project was supported by the Wisconsin Department of Health Services with financial assistance, in whole or in part, by grant number 90SAPG0091,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endParaRPr lang="en-US" sz="900" dirty="0">
              <a:latin typeface="Arial" charset="0"/>
              <a:cs typeface="Arial" charset="0"/>
            </a:endParaRPr>
          </a:p>
          <a:p>
            <a:endParaRPr lang="en-US" dirty="0">
              <a:latin typeface="Arial" charset="0"/>
              <a:cs typeface="Arial" charset="0"/>
            </a:endParaRPr>
          </a:p>
          <a:p>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endParaRPr lang="en-US" dirty="0"/>
          </a:p>
        </p:txBody>
      </p:sp>
      <p:pic>
        <p:nvPicPr>
          <p:cNvPr id="8" name="Picture 2" descr="C:\Users\lja4\AppData\Local\Microsoft\Windows\Temporary Internet Files\Content.IE5\PR886JZ9\1200px-Centers_for_Medicare_and_Medicaid_Services_logo.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07" y="2232980"/>
            <a:ext cx="1770053" cy="986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9645601" y="2333531"/>
            <a:ext cx="1713124" cy="1085182"/>
          </a:xfrm>
          <a:prstGeom prst="rect">
            <a:avLst/>
          </a:prstGeom>
        </p:spPr>
      </p:pic>
      <p:pic>
        <p:nvPicPr>
          <p:cNvPr id="5" name="Picture 4"/>
          <p:cNvPicPr>
            <a:picLocks noChangeAspect="1"/>
          </p:cNvPicPr>
          <p:nvPr/>
        </p:nvPicPr>
        <p:blipFill>
          <a:blip r:embed="rId5"/>
          <a:stretch>
            <a:fillRect/>
          </a:stretch>
        </p:blipFill>
        <p:spPr>
          <a:xfrm>
            <a:off x="501601" y="3789337"/>
            <a:ext cx="2442267" cy="1232654"/>
          </a:xfrm>
          <a:prstGeom prst="rect">
            <a:avLst/>
          </a:prstGeom>
        </p:spPr>
      </p:pic>
      <p:pic>
        <p:nvPicPr>
          <p:cNvPr id="9" name="Picture 8"/>
          <p:cNvPicPr>
            <a:picLocks noChangeAspect="1"/>
          </p:cNvPicPr>
          <p:nvPr/>
        </p:nvPicPr>
        <p:blipFill>
          <a:blip r:embed="rId6"/>
          <a:stretch>
            <a:fillRect/>
          </a:stretch>
        </p:blipFill>
        <p:spPr>
          <a:xfrm>
            <a:off x="9746416" y="3607018"/>
            <a:ext cx="1548072" cy="1554014"/>
          </a:xfrm>
          <a:prstGeom prst="rect">
            <a:avLst/>
          </a:prstGeom>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C2A320-39A5-460A-A883-CE0EE2A9F89C}"/>
              </a:ext>
            </a:extLst>
          </p:cNvPr>
          <p:cNvSpPr/>
          <p:nvPr/>
        </p:nvSpPr>
        <p:spPr>
          <a:xfrm>
            <a:off x="1911923" y="1202015"/>
            <a:ext cx="9441878" cy="3703578"/>
          </a:xfrm>
          <a:prstGeom prst="rect">
            <a:avLst/>
          </a:prstGeom>
        </p:spPr>
        <p:txBody>
          <a:bodyPr wrap="square">
            <a:spAutoFit/>
          </a:bodyPr>
          <a:lstStyle/>
          <a:p>
            <a:pPr marL="342900" indent="-342900">
              <a:spcBef>
                <a:spcPts val="451"/>
              </a:spcBef>
              <a:buFont typeface="Wingdings" panose="05000000000000000000" pitchFamily="2" charset="2"/>
              <a:buChar char="Ø"/>
            </a:pPr>
            <a:r>
              <a:rPr lang="en-US" sz="2400" b="1" dirty="0">
                <a:solidFill>
                  <a:schemeClr val="accent1"/>
                </a:solidFill>
              </a:rPr>
              <a:t>Original Medicare is Part A (Hospital Insurance) and/or Part B (Medical Insurance) only</a:t>
            </a:r>
          </a:p>
          <a:p>
            <a:pPr marL="671503" lvl="1" indent="-214303">
              <a:spcBef>
                <a:spcPts val="451"/>
              </a:spcBef>
              <a:buFont typeface="Wingdings" panose="05000000000000000000" pitchFamily="2" charset="2"/>
              <a:buChar char="§"/>
            </a:pPr>
            <a:r>
              <a:rPr lang="en-US" sz="2200" dirty="0">
                <a:solidFill>
                  <a:prstClr val="black"/>
                </a:solidFill>
              </a:rPr>
              <a:t>Medicare/CMS provides the coverage directly</a:t>
            </a:r>
          </a:p>
          <a:p>
            <a:pPr marL="671503" lvl="1" indent="-214303">
              <a:spcBef>
                <a:spcPts val="451"/>
              </a:spcBef>
              <a:buFont typeface="Wingdings" panose="05000000000000000000" pitchFamily="2" charset="2"/>
              <a:buChar char="§"/>
            </a:pPr>
            <a:r>
              <a:rPr lang="en-US" sz="2200" dirty="0">
                <a:solidFill>
                  <a:prstClr val="black"/>
                </a:solidFill>
              </a:rPr>
              <a:t>You choose doctors, hospitals, and other providers that are accepting new Medicare patients </a:t>
            </a:r>
          </a:p>
          <a:p>
            <a:pPr marL="671503" lvl="1" indent="-214303">
              <a:spcBef>
                <a:spcPts val="451"/>
              </a:spcBef>
              <a:buFont typeface="Wingdings" panose="05000000000000000000" pitchFamily="2" charset="2"/>
              <a:buChar char="§"/>
            </a:pPr>
            <a:r>
              <a:rPr lang="en-US" sz="2200" dirty="0">
                <a:solidFill>
                  <a:prstClr val="black"/>
                </a:solidFill>
              </a:rPr>
              <a:t>Costs are affected by whether or not providers accept </a:t>
            </a:r>
            <a:r>
              <a:rPr lang="en-US" sz="2200" b="1" dirty="0">
                <a:solidFill>
                  <a:prstClr val="black"/>
                </a:solidFill>
              </a:rPr>
              <a:t>assignment</a:t>
            </a:r>
            <a:r>
              <a:rPr lang="en-US" sz="2200" dirty="0">
                <a:solidFill>
                  <a:prstClr val="black"/>
                </a:solidFill>
              </a:rPr>
              <a:t>, which is an </a:t>
            </a:r>
            <a:r>
              <a:rPr lang="en-US" sz="2200" dirty="0"/>
              <a:t>agreement by your provider to be paid directly by Medicare, accept the payment amount Medicare approves, and not bill you for any more than the Medicare deductible and coinsurance</a:t>
            </a:r>
          </a:p>
          <a:p>
            <a:pPr marL="214302" lvl="1">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72" y="1284269"/>
            <a:ext cx="968067" cy="535371"/>
          </a:xfrm>
          <a:prstGeom prst="rect">
            <a:avLst/>
          </a:prstGeom>
          <a:ln>
            <a:solidFill>
              <a:schemeClr val="bg1"/>
            </a:solidFill>
          </a:ln>
        </p:spPr>
      </p:pic>
      <p:grpSp>
        <p:nvGrpSpPr>
          <p:cNvPr id="9" name="Group 8" title="Part B icon">
            <a:extLst>
              <a:ext uri="{FF2B5EF4-FFF2-40B4-BE49-F238E27FC236}">
                <a16:creationId xmlns:a16="http://schemas.microsoft.com/office/drawing/2014/main" id="{8ED3D7DD-1F52-430B-9F44-FFB867931EA6}"/>
              </a:ext>
            </a:extLst>
          </p:cNvPr>
          <p:cNvGrpSpPr/>
          <p:nvPr/>
        </p:nvGrpSpPr>
        <p:grpSpPr>
          <a:xfrm>
            <a:off x="589698" y="3171134"/>
            <a:ext cx="1226911" cy="1591085"/>
            <a:chOff x="153025" y="2067418"/>
            <a:chExt cx="1568748" cy="1542854"/>
          </a:xfrm>
        </p:grpSpPr>
        <p:pic>
          <p:nvPicPr>
            <p:cNvPr id="10" name="Picture 9" title="Part B icon">
              <a:extLst>
                <a:ext uri="{FF2B5EF4-FFF2-40B4-BE49-F238E27FC236}">
                  <a16:creationId xmlns:a16="http://schemas.microsoft.com/office/drawing/2014/main" id="{3CBB9A9C-A94F-4CA4-AE04-55F2738B2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2067418"/>
              <a:ext cx="707734" cy="624371"/>
            </a:xfrm>
            <a:prstGeom prst="rect">
              <a:avLst/>
            </a:prstGeom>
          </p:spPr>
        </p:pic>
        <p:sp>
          <p:nvSpPr>
            <p:cNvPr id="11" name="TextBox 10">
              <a:extLst>
                <a:ext uri="{FF2B5EF4-FFF2-40B4-BE49-F238E27FC236}">
                  <a16:creationId xmlns:a16="http://schemas.microsoft.com/office/drawing/2014/main" id="{506C7316-4F1F-47C7-894B-8398D167F065}"/>
                </a:ext>
              </a:extLst>
            </p:cNvPr>
            <p:cNvSpPr txBox="1"/>
            <p:nvPr/>
          </p:nvSpPr>
          <p:spPr>
            <a:xfrm>
              <a:off x="153025" y="2714931"/>
              <a:ext cx="1568748" cy="895341"/>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2" name="TextBox 11">
            <a:extLst>
              <a:ext uri="{FF2B5EF4-FFF2-40B4-BE49-F238E27FC236}">
                <a16:creationId xmlns:a16="http://schemas.microsoft.com/office/drawing/2014/main" id="{91A3349D-63DC-46C4-AEE9-AFB4E6CC47AB}"/>
              </a:ext>
            </a:extLst>
          </p:cNvPr>
          <p:cNvSpPr txBox="1"/>
          <p:nvPr/>
        </p:nvSpPr>
        <p:spPr>
          <a:xfrm>
            <a:off x="346419" y="1843146"/>
            <a:ext cx="1458648"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258" y="2716999"/>
            <a:ext cx="375825" cy="3758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18991" y="5146568"/>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9516241" y="5775313"/>
            <a:ext cx="617400" cy="544674"/>
          </a:xfrm>
          <a:prstGeom prst="rect">
            <a:avLst/>
          </a:prstGeom>
        </p:spPr>
      </p:pic>
      <p:sp>
        <p:nvSpPr>
          <p:cNvPr id="3" name="TextBox 2">
            <a:extLst>
              <a:ext uri="{FF2B5EF4-FFF2-40B4-BE49-F238E27FC236}">
                <a16:creationId xmlns:a16="http://schemas.microsoft.com/office/drawing/2014/main" id="{5BD800B6-EBF4-4E5C-9034-765A81200800}"/>
              </a:ext>
            </a:extLst>
          </p:cNvPr>
          <p:cNvSpPr txBox="1"/>
          <p:nvPr/>
        </p:nvSpPr>
        <p:spPr>
          <a:xfrm>
            <a:off x="4829694" y="4708418"/>
            <a:ext cx="2532611" cy="523220"/>
          </a:xfrm>
          <a:prstGeom prst="rect">
            <a:avLst/>
          </a:prstGeom>
          <a:solidFill>
            <a:srgbClr val="FFFF00"/>
          </a:solidFill>
          <a:ln>
            <a:solidFill>
              <a:schemeClr val="accent5">
                <a:lumMod val="50000"/>
              </a:schemeClr>
            </a:solidFill>
          </a:ln>
        </p:spPr>
        <p:txBody>
          <a:bodyPr wrap="square" rtlCol="0">
            <a:spAutoFit/>
          </a:bodyPr>
          <a:lstStyle/>
          <a:p>
            <a:pPr algn="ctr"/>
            <a:r>
              <a:rPr lang="en-US" sz="2800" b="1" dirty="0"/>
              <a:t>You can add…</a:t>
            </a:r>
          </a:p>
        </p:txBody>
      </p:sp>
      <p:sp>
        <p:nvSpPr>
          <p:cNvPr id="7" name="TextBox 6">
            <a:extLst>
              <a:ext uri="{FF2B5EF4-FFF2-40B4-BE49-F238E27FC236}">
                <a16:creationId xmlns:a16="http://schemas.microsoft.com/office/drawing/2014/main" id="{F965E3CF-7ACB-4023-A2B8-D1C3F7D39FFD}"/>
              </a:ext>
            </a:extLst>
          </p:cNvPr>
          <p:cNvSpPr txBox="1"/>
          <p:nvPr/>
        </p:nvSpPr>
        <p:spPr>
          <a:xfrm>
            <a:off x="2634092" y="5239847"/>
            <a:ext cx="7514705" cy="1631216"/>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t>Medicare Supplement (</a:t>
            </a:r>
            <a:r>
              <a:rPr lang="en-US" sz="2400" dirty="0" err="1"/>
              <a:t>Medigap</a:t>
            </a:r>
            <a:r>
              <a:rPr lang="en-US" sz="2400" dirty="0"/>
              <a:t>) Insurance</a:t>
            </a:r>
          </a:p>
          <a:p>
            <a:pPr marL="457200" indent="-457200">
              <a:buFont typeface="Wingdings" panose="05000000000000000000" pitchFamily="2" charset="2"/>
              <a:buChar char="Ø"/>
            </a:pPr>
            <a:r>
              <a:rPr lang="en-US" sz="2400" dirty="0"/>
              <a:t>Medicare Part D prescription drug plan</a:t>
            </a:r>
          </a:p>
          <a:p>
            <a:pPr marL="457200" indent="-457200">
              <a:buFont typeface="Wingdings" panose="05000000000000000000" pitchFamily="2" charset="2"/>
              <a:buChar char="Ø"/>
            </a:pPr>
            <a:r>
              <a:rPr lang="en-US" sz="2400" dirty="0"/>
              <a:t>Other creditable coverage</a:t>
            </a:r>
          </a:p>
          <a:p>
            <a:pPr marL="457200" indent="-457200">
              <a:buFont typeface="Wingdings" panose="05000000000000000000" pitchFamily="2" charset="2"/>
              <a:buChar char="§"/>
            </a:pPr>
            <a:endParaRPr lang="en-US" sz="2800" b="1" dirty="0"/>
          </a:p>
        </p:txBody>
      </p:sp>
      <p:sp>
        <p:nvSpPr>
          <p:cNvPr id="5" name="Footer Placeholder 4">
            <a:extLst>
              <a:ext uri="{FF2B5EF4-FFF2-40B4-BE49-F238E27FC236}">
                <a16:creationId xmlns:a16="http://schemas.microsoft.com/office/drawing/2014/main" id="{9EB5DC3F-7597-426D-A76F-D89B0FF1BFA5}"/>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C9F35A71-027C-4A86-A112-9C682035D583}"/>
              </a:ext>
            </a:extLst>
          </p:cNvPr>
          <p:cNvSpPr>
            <a:spLocks noGrp="1"/>
          </p:cNvSpPr>
          <p:nvPr>
            <p:ph type="dt" sz="half" idx="10"/>
          </p:nvPr>
        </p:nvSpPr>
        <p:spPr/>
        <p:txBody>
          <a:bodyPr/>
          <a:lstStyle/>
          <a:p>
            <a:r>
              <a:rPr lang="en-US"/>
              <a:t>10/20/2025</a:t>
            </a:r>
          </a:p>
        </p:txBody>
      </p:sp>
      <p:sp>
        <p:nvSpPr>
          <p:cNvPr id="16" name="Slide Number Placeholder 15">
            <a:extLst>
              <a:ext uri="{FF2B5EF4-FFF2-40B4-BE49-F238E27FC236}">
                <a16:creationId xmlns:a16="http://schemas.microsoft.com/office/drawing/2014/main" id="{1702B91C-44C4-4BA1-B674-5B421D655DB9}"/>
              </a:ext>
            </a:extLst>
          </p:cNvPr>
          <p:cNvSpPr>
            <a:spLocks noGrp="1"/>
          </p:cNvSpPr>
          <p:nvPr>
            <p:ph type="sldNum" sz="quarter" idx="12"/>
          </p:nvPr>
        </p:nvSpPr>
        <p:spPr/>
        <p:txBody>
          <a:bodyPr/>
          <a:lstStyle/>
          <a:p>
            <a:fld id="{844A7B69-93E2-4D34-896D-EFDD7F03AB74}" type="slidenum">
              <a:rPr lang="en-US" smtClean="0"/>
              <a:t>10</a:t>
            </a:fld>
            <a:endParaRPr lang="en-US"/>
          </a:p>
        </p:txBody>
      </p:sp>
    </p:spTree>
    <p:extLst>
      <p:ext uri="{BB962C8B-B14F-4D97-AF65-F5344CB8AC3E}">
        <p14:creationId xmlns:p14="http://schemas.microsoft.com/office/powerpoint/2010/main" val="99409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D23BE80-382A-42D9-B3D4-EF33A9C92069}"/>
              </a:ext>
            </a:extLst>
          </p:cNvPr>
          <p:cNvSpPr/>
          <p:nvPr/>
        </p:nvSpPr>
        <p:spPr>
          <a:xfrm>
            <a:off x="2198914" y="2139620"/>
            <a:ext cx="7571104" cy="3954929"/>
          </a:xfrm>
          <a:prstGeom prst="rect">
            <a:avLst/>
          </a:prstGeom>
        </p:spPr>
        <p:txBody>
          <a:bodyPr wrap="square">
            <a:spAutoFit/>
          </a:bodyPr>
          <a:lstStyle/>
          <a:p>
            <a:pPr marL="342900" indent="-342900">
              <a:spcAft>
                <a:spcPts val="600"/>
              </a:spcAft>
              <a:buFont typeface="Wingdings" panose="05000000000000000000" pitchFamily="2" charset="2"/>
              <a:buChar char="§"/>
              <a:defRPr/>
            </a:pPr>
            <a:r>
              <a:rPr lang="en-US" altLang="en-US" sz="2400" dirty="0">
                <a:cs typeface="Arial" panose="020B0604020202020204" pitchFamily="34" charset="0"/>
              </a:rPr>
              <a:t>Most dental care or dentures</a:t>
            </a:r>
          </a:p>
          <a:p>
            <a:pPr marL="342900" indent="-342900">
              <a:spcAft>
                <a:spcPts val="600"/>
              </a:spcAft>
              <a:buFont typeface="Wingdings" panose="05000000000000000000" pitchFamily="2" charset="2"/>
              <a:buChar char="§"/>
              <a:defRPr/>
            </a:pPr>
            <a:r>
              <a:rPr lang="en-US" altLang="en-US" sz="2400" dirty="0">
                <a:cs typeface="Arial" panose="020B0604020202020204" pitchFamily="34" charset="0"/>
              </a:rPr>
              <a:t>Cosmetic surgery </a:t>
            </a:r>
          </a:p>
          <a:p>
            <a:pPr marL="342900" indent="-342900">
              <a:spcAft>
                <a:spcPts val="600"/>
              </a:spcAft>
              <a:buFont typeface="Wingdings" panose="05000000000000000000" pitchFamily="2" charset="2"/>
              <a:buChar char="§"/>
              <a:defRPr/>
            </a:pPr>
            <a:r>
              <a:rPr lang="en-US" altLang="en-US" sz="2400" dirty="0">
                <a:cs typeface="Arial" panose="020B0604020202020204" pitchFamily="34" charset="0"/>
              </a:rPr>
              <a:t>Health care while traveling outside U.S.</a:t>
            </a:r>
          </a:p>
          <a:p>
            <a:pPr marL="342900" indent="-342900">
              <a:spcAft>
                <a:spcPts val="600"/>
              </a:spcAft>
              <a:buFont typeface="Wingdings" panose="05000000000000000000" pitchFamily="2" charset="2"/>
              <a:buChar char="§"/>
              <a:defRPr/>
            </a:pPr>
            <a:r>
              <a:rPr lang="en-US" altLang="en-US" sz="2400" dirty="0">
                <a:cs typeface="Arial" panose="020B0604020202020204" pitchFamily="34" charset="0"/>
              </a:rPr>
              <a:t>Hearing aids and/or exams for fitting hearing aids</a:t>
            </a:r>
          </a:p>
          <a:p>
            <a:pPr marL="342900" indent="-342900">
              <a:spcAft>
                <a:spcPts val="600"/>
              </a:spcAft>
              <a:buFont typeface="Wingdings" panose="05000000000000000000" pitchFamily="2" charset="2"/>
              <a:buChar char="§"/>
              <a:defRPr/>
            </a:pPr>
            <a:r>
              <a:rPr lang="en-US" altLang="en-US" sz="2400" dirty="0">
                <a:cs typeface="Arial" panose="020B0604020202020204" pitchFamily="34" charset="0"/>
              </a:rPr>
              <a:t>Long-term care</a:t>
            </a:r>
          </a:p>
          <a:p>
            <a:pPr marL="342900" indent="-342900">
              <a:spcAft>
                <a:spcPts val="600"/>
              </a:spcAft>
              <a:buFont typeface="Wingdings" panose="05000000000000000000" pitchFamily="2" charset="2"/>
              <a:buChar char="§"/>
              <a:defRPr/>
            </a:pPr>
            <a:r>
              <a:rPr lang="en-US" altLang="en-US" sz="2400" dirty="0">
                <a:cs typeface="Arial" panose="020B0604020202020204" pitchFamily="34" charset="0"/>
              </a:rPr>
              <a:t>Most routine foot care &amp; most supportive devices for feet</a:t>
            </a:r>
          </a:p>
          <a:p>
            <a:pPr marL="342900" indent="-342900">
              <a:spcAft>
                <a:spcPts val="600"/>
              </a:spcAft>
              <a:buFont typeface="Wingdings" panose="05000000000000000000" pitchFamily="2" charset="2"/>
              <a:buChar char="§"/>
              <a:defRPr/>
            </a:pPr>
            <a:r>
              <a:rPr lang="en-US" altLang="en-US" sz="2400" dirty="0">
                <a:cs typeface="Arial" panose="020B0604020202020204" pitchFamily="34" charset="0"/>
              </a:rPr>
              <a:t>Routine eye care and most eyeglasses</a:t>
            </a:r>
          </a:p>
          <a:p>
            <a:pPr marL="342900" indent="-342900">
              <a:spcAft>
                <a:spcPts val="600"/>
              </a:spcAft>
              <a:buFont typeface="Wingdings" panose="05000000000000000000" pitchFamily="2" charset="2"/>
              <a:buChar char="§"/>
              <a:defRPr/>
            </a:pPr>
            <a:r>
              <a:rPr lang="en-US" altLang="en-US" sz="2400" dirty="0">
                <a:cs typeface="Arial" panose="020B0604020202020204" pitchFamily="34" charset="0"/>
              </a:rPr>
              <a:t>Routine “physicals”</a:t>
            </a:r>
          </a:p>
        </p:txBody>
      </p:sp>
      <p:sp>
        <p:nvSpPr>
          <p:cNvPr id="7" name="TextBox 6">
            <a:extLst>
              <a:ext uri="{FF2B5EF4-FFF2-40B4-BE49-F238E27FC236}">
                <a16:creationId xmlns:a16="http://schemas.microsoft.com/office/drawing/2014/main" id="{55249A90-DC50-493C-BDA0-D1026DEDAE22}"/>
              </a:ext>
            </a:extLst>
          </p:cNvPr>
          <p:cNvSpPr txBox="1"/>
          <p:nvPr/>
        </p:nvSpPr>
        <p:spPr>
          <a:xfrm>
            <a:off x="1457527" y="1385376"/>
            <a:ext cx="10118702" cy="492443"/>
          </a:xfrm>
          <a:prstGeom prst="rect">
            <a:avLst/>
          </a:prstGeom>
          <a:noFill/>
        </p:spPr>
        <p:txBody>
          <a:bodyPr wrap="square" rtlCol="0">
            <a:spAutoFit/>
          </a:bodyPr>
          <a:lstStyle/>
          <a:p>
            <a:pPr marL="342900" indent="-342900">
              <a:buFont typeface="Wingdings" panose="05000000000000000000" pitchFamily="2" charset="2"/>
              <a:buChar char="Ø"/>
            </a:pPr>
            <a:r>
              <a:rPr lang="en-US" sz="2600" b="1" dirty="0">
                <a:solidFill>
                  <a:schemeClr val="accent1"/>
                </a:solidFill>
                <a:latin typeface="Arial" panose="020B0604020202020204" pitchFamily="34" charset="0"/>
                <a:cs typeface="Arial" panose="020B0604020202020204" pitchFamily="34" charset="0"/>
              </a:rPr>
              <a:t>Original Medicare does </a:t>
            </a:r>
            <a:r>
              <a:rPr lang="en-US" sz="2600" b="1" i="1" u="sng" dirty="0">
                <a:solidFill>
                  <a:schemeClr val="accent1"/>
                </a:solidFill>
                <a:latin typeface="Arial" panose="020B0604020202020204" pitchFamily="34" charset="0"/>
                <a:cs typeface="Arial" panose="020B0604020202020204" pitchFamily="34" charset="0"/>
              </a:rPr>
              <a:t>not</a:t>
            </a:r>
            <a:r>
              <a:rPr lang="en-US" sz="2600" b="1" dirty="0">
                <a:solidFill>
                  <a:schemeClr val="accent1"/>
                </a:solidFill>
                <a:latin typeface="Arial" panose="020B0604020202020204" pitchFamily="34" charset="0"/>
                <a:cs typeface="Arial" panose="020B0604020202020204" pitchFamily="34" charset="0"/>
              </a:rPr>
              <a:t> cover:</a:t>
            </a:r>
          </a:p>
        </p:txBody>
      </p:sp>
      <p:pic>
        <p:nvPicPr>
          <p:cNvPr id="19" name="Picture 18">
            <a:extLst>
              <a:ext uri="{FF2B5EF4-FFF2-40B4-BE49-F238E27FC236}">
                <a16:creationId xmlns:a16="http://schemas.microsoft.com/office/drawing/2014/main" id="{7C7CDAF8-DE5A-444C-8FBD-B18DF8FA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1453036"/>
            <a:ext cx="2769402" cy="2409379"/>
          </a:xfrm>
          <a:prstGeom prst="rect">
            <a:avLst/>
          </a:prstGeom>
        </p:spPr>
      </p:pic>
      <p:sp>
        <p:nvSpPr>
          <p:cNvPr id="2" name="Footer Placeholder 1">
            <a:extLst>
              <a:ext uri="{FF2B5EF4-FFF2-40B4-BE49-F238E27FC236}">
                <a16:creationId xmlns:a16="http://schemas.microsoft.com/office/drawing/2014/main" id="{67BDBAB9-A17A-411C-8E47-DA97F73AC50F}"/>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47DE0CD6-5CE6-41DC-9955-7A2C81AD114E}"/>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789C9A61-656A-4D0B-A7CF-32C6B1DE822D}"/>
              </a:ext>
            </a:extLst>
          </p:cNvPr>
          <p:cNvSpPr>
            <a:spLocks noGrp="1"/>
          </p:cNvSpPr>
          <p:nvPr>
            <p:ph type="sldNum" sz="quarter" idx="12"/>
          </p:nvPr>
        </p:nvSpPr>
        <p:spPr/>
        <p:txBody>
          <a:bodyPr/>
          <a:lstStyle/>
          <a:p>
            <a:fld id="{844A7B69-93E2-4D34-896D-EFDD7F03AB74}" type="slidenum">
              <a:rPr lang="en-US" smtClean="0"/>
              <a:t>11</a:t>
            </a:fld>
            <a:endParaRPr lang="en-US"/>
          </a:p>
        </p:txBody>
      </p:sp>
    </p:spTree>
    <p:extLst>
      <p:ext uri="{BB962C8B-B14F-4D97-AF65-F5344CB8AC3E}">
        <p14:creationId xmlns:p14="http://schemas.microsoft.com/office/powerpoint/2010/main" val="195739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600201"/>
            <a:ext cx="8229600" cy="4297363"/>
          </a:xfrm>
        </p:spPr>
        <p:txBody>
          <a:bodyPr>
            <a:normAutofit/>
          </a:bodyPr>
          <a:lstStyle/>
          <a:p>
            <a:pPr marL="0" indent="0">
              <a:buNone/>
            </a:pPr>
            <a:r>
              <a:rPr lang="en-US" sz="3200" dirty="0"/>
              <a:t>Whether you are enrolled in Original Medicare or a Medicare Advantage plan, you can see any doctor you want and have coverage:</a:t>
            </a:r>
          </a:p>
          <a:p>
            <a:pPr marL="0" indent="0">
              <a:buNone/>
            </a:pPr>
            <a:r>
              <a:rPr lang="en-US" sz="3200" dirty="0"/>
              <a:t> </a:t>
            </a:r>
          </a:p>
          <a:p>
            <a:pPr marL="365760" lvl="1" indent="0">
              <a:buNone/>
            </a:pPr>
            <a:r>
              <a:rPr lang="en-US" sz="3200" dirty="0"/>
              <a:t>  	a. True</a:t>
            </a:r>
          </a:p>
          <a:p>
            <a:pPr marL="365760" lvl="1" indent="0">
              <a:buNone/>
            </a:pPr>
            <a:endParaRPr lang="en-US" sz="2000" dirty="0"/>
          </a:p>
          <a:p>
            <a:pPr marL="365760" lvl="1" indent="0">
              <a:buNone/>
            </a:pPr>
            <a:r>
              <a:rPr lang="en-US" sz="3200" dirty="0">
                <a:solidFill>
                  <a:srgbClr val="00B050"/>
                </a:solidFill>
              </a:rPr>
              <a:t>	</a:t>
            </a:r>
            <a:r>
              <a:rPr lang="en-US" sz="3200" dirty="0"/>
              <a:t>b. False </a:t>
            </a:r>
          </a:p>
        </p:txBody>
      </p:sp>
      <p:sp>
        <p:nvSpPr>
          <p:cNvPr id="3" name="Title 2"/>
          <p:cNvSpPr>
            <a:spLocks noGrp="1"/>
          </p:cNvSpPr>
          <p:nvPr>
            <p:ph type="title"/>
          </p:nvPr>
        </p:nvSpPr>
        <p:spPr>
          <a:xfrm>
            <a:off x="0" y="0"/>
            <a:ext cx="12192000" cy="914400"/>
          </a:xfrm>
        </p:spPr>
        <p:txBody>
          <a:bodyPr/>
          <a:lstStyle/>
          <a:p>
            <a:pPr algn="ctr"/>
            <a:r>
              <a:rPr lang="en-US" sz="4000" dirty="0">
                <a:solidFill>
                  <a:schemeClr val="tx1"/>
                </a:solidFill>
                <a:latin typeface="Arial" panose="020B0604020202020204" pitchFamily="34" charset="0"/>
                <a:cs typeface="Arial" panose="020B0604020202020204" pitchFamily="34" charset="0"/>
              </a:rPr>
              <a:t>Check Your Knowledge – Question #2</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1"/>
            <a:ext cx="83820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362" y="3567338"/>
            <a:ext cx="4194476" cy="1941887"/>
          </a:xfrm>
          <a:prstGeom prst="rect">
            <a:avLst/>
          </a:prstGeom>
        </p:spPr>
      </p:pic>
      <p:sp>
        <p:nvSpPr>
          <p:cNvPr id="4" name="Footer Placeholder 3">
            <a:extLst>
              <a:ext uri="{FF2B5EF4-FFF2-40B4-BE49-F238E27FC236}">
                <a16:creationId xmlns:a16="http://schemas.microsoft.com/office/drawing/2014/main" id="{ED202044-7397-4945-8080-C19D73458A94}"/>
              </a:ext>
            </a:extLst>
          </p:cNvPr>
          <p:cNvSpPr>
            <a:spLocks noGrp="1"/>
          </p:cNvSpPr>
          <p:nvPr>
            <p:ph type="ftr" sz="quarter" idx="3"/>
          </p:nvPr>
        </p:nvSpPr>
        <p:spPr/>
        <p:txBody>
          <a:bodyPr/>
          <a:lstStyle/>
          <a:p>
            <a:r>
              <a:rPr lang="en-US" dirty="0"/>
              <a:t>November 15, 2025 Welcome to Medicare Presentation</a:t>
            </a:r>
          </a:p>
        </p:txBody>
      </p:sp>
      <p:sp>
        <p:nvSpPr>
          <p:cNvPr id="5" name="Date Placeholder 4">
            <a:extLst>
              <a:ext uri="{FF2B5EF4-FFF2-40B4-BE49-F238E27FC236}">
                <a16:creationId xmlns:a16="http://schemas.microsoft.com/office/drawing/2014/main" id="{F3893DEE-635B-4B86-A0C2-EC0935528E58}"/>
              </a:ext>
            </a:extLst>
          </p:cNvPr>
          <p:cNvSpPr>
            <a:spLocks noGrp="1"/>
          </p:cNvSpPr>
          <p:nvPr>
            <p:ph type="dt" sz="half" idx="2"/>
          </p:nvPr>
        </p:nvSpPr>
        <p:spPr/>
        <p:txBody>
          <a:bodyPr/>
          <a:lstStyle/>
          <a:p>
            <a:r>
              <a:rPr lang="en-US"/>
              <a:t>10/20/2025</a:t>
            </a:r>
            <a:endParaRPr lang="en-US" dirty="0"/>
          </a:p>
        </p:txBody>
      </p:sp>
      <p:sp>
        <p:nvSpPr>
          <p:cNvPr id="6" name="Slide Number Placeholder 5">
            <a:extLst>
              <a:ext uri="{FF2B5EF4-FFF2-40B4-BE49-F238E27FC236}">
                <a16:creationId xmlns:a16="http://schemas.microsoft.com/office/drawing/2014/main" id="{F9515633-CAF9-47A4-8847-E613D7B44C01}"/>
              </a:ext>
            </a:extLst>
          </p:cNvPr>
          <p:cNvSpPr>
            <a:spLocks noGrp="1"/>
          </p:cNvSpPr>
          <p:nvPr>
            <p:ph type="sldNum" sz="quarter" idx="12"/>
          </p:nvPr>
        </p:nvSpPr>
        <p:spPr/>
        <p:txBody>
          <a:bodyPr/>
          <a:lstStyle/>
          <a:p>
            <a:fld id="{4C7DC1E6-81B2-456F-AAD5-518541D82B07}" type="slidenum">
              <a:rPr lang="en-US" smtClean="0"/>
              <a:pPr/>
              <a:t>12</a:t>
            </a:fld>
            <a:endParaRPr lang="en-US" dirty="0"/>
          </a:p>
        </p:txBody>
      </p:sp>
    </p:spTree>
    <p:extLst>
      <p:ext uri="{BB962C8B-B14F-4D97-AF65-F5344CB8AC3E}">
        <p14:creationId xmlns:p14="http://schemas.microsoft.com/office/powerpoint/2010/main" val="96272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flipV="1">
            <a:off x="11807687" y="1205947"/>
            <a:ext cx="212034" cy="371062"/>
          </a:xfrm>
        </p:spPr>
        <p:txBody>
          <a:bodyPr>
            <a:normAutofit/>
          </a:bodyPr>
          <a:lstStyle/>
          <a:p>
            <a:endParaRPr lang="en-US" sz="8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908678" y="1330419"/>
            <a:ext cx="10209444" cy="4957295"/>
          </a:xfrm>
        </p:spPr>
        <p:txBody>
          <a:bodyPr>
            <a:normAutofit/>
          </a:bodyPr>
          <a:lstStyle/>
          <a:p>
            <a:pPr marL="342900" indent="-342900" algn="l">
              <a:spcAft>
                <a:spcPts val="1200"/>
              </a:spcAft>
              <a:buFont typeface="Wingdings" panose="05000000000000000000" pitchFamily="2" charset="2"/>
              <a:buChar char="Ø"/>
            </a:pPr>
            <a:r>
              <a:rPr lang="en-US" altLang="en-US" b="1" dirty="0">
                <a:solidFill>
                  <a:schemeClr val="accent1">
                    <a:lumMod val="75000"/>
                  </a:schemeClr>
                </a:solidFill>
                <a:cs typeface="Arial" charset="0"/>
              </a:rPr>
              <a:t>If you </a:t>
            </a:r>
            <a:r>
              <a:rPr lang="en-US" altLang="en-US" b="1" u="sng" dirty="0">
                <a:solidFill>
                  <a:schemeClr val="accent1">
                    <a:lumMod val="75000"/>
                  </a:schemeClr>
                </a:solidFill>
                <a:cs typeface="Arial" charset="0"/>
              </a:rPr>
              <a:t>already receive </a:t>
            </a:r>
            <a:r>
              <a:rPr lang="en-US" altLang="en-US" b="1" dirty="0">
                <a:solidFill>
                  <a:schemeClr val="accent1">
                    <a:lumMod val="75000"/>
                  </a:schemeClr>
                </a:solidFill>
                <a:cs typeface="Arial" charset="0"/>
              </a:rPr>
              <a:t>benefits from Social Security or Railroad Retirement</a:t>
            </a:r>
            <a:r>
              <a:rPr lang="en-US" altLang="en-US" dirty="0">
                <a:cs typeface="Arial" charset="0"/>
              </a:rPr>
              <a:t>, you are automatically enrolled in Part A &amp; B the first day of the month you turn 65.</a:t>
            </a:r>
          </a:p>
          <a:p>
            <a:pPr marL="342900" indent="-342900" algn="l">
              <a:spcAft>
                <a:spcPts val="1200"/>
              </a:spcAft>
              <a:buFont typeface="Wingdings" panose="05000000000000000000" pitchFamily="2" charset="2"/>
              <a:buChar char="Ø"/>
            </a:pPr>
            <a:r>
              <a:rPr lang="en-US" altLang="en-US" b="1" dirty="0">
                <a:solidFill>
                  <a:schemeClr val="accent1">
                    <a:lumMod val="75000"/>
                  </a:schemeClr>
                </a:solidFill>
                <a:cs typeface="Arial" charset="0"/>
              </a:rPr>
              <a:t>If you are close to 65 and currently </a:t>
            </a:r>
            <a:r>
              <a:rPr lang="en-US" altLang="en-US" b="1" u="sng" dirty="0">
                <a:solidFill>
                  <a:schemeClr val="accent1">
                    <a:lumMod val="75000"/>
                  </a:schemeClr>
                </a:solidFill>
                <a:cs typeface="Arial" charset="0"/>
              </a:rPr>
              <a:t>don’t receive</a:t>
            </a:r>
            <a:r>
              <a:rPr lang="en-US" altLang="en-US" b="1" dirty="0">
                <a:solidFill>
                  <a:schemeClr val="accent1">
                    <a:lumMod val="75000"/>
                  </a:schemeClr>
                </a:solidFill>
                <a:cs typeface="Arial" charset="0"/>
              </a:rPr>
              <a:t> Social Security benefits</a:t>
            </a:r>
            <a:r>
              <a:rPr lang="en-US" altLang="en-US" dirty="0">
                <a:cs typeface="Arial" charset="0"/>
              </a:rPr>
              <a:t>, you need to enroll in Part A &amp; B with </a:t>
            </a:r>
            <a:r>
              <a:rPr lang="en-US" altLang="en-US" b="1" dirty="0">
                <a:cs typeface="Arial" charset="0"/>
              </a:rPr>
              <a:t>Social Security </a:t>
            </a:r>
            <a:r>
              <a:rPr lang="en-US" altLang="en-US" dirty="0">
                <a:cs typeface="Arial" charset="0"/>
              </a:rPr>
              <a:t>during your </a:t>
            </a:r>
            <a:r>
              <a:rPr lang="en-US" altLang="en-US" i="1" dirty="0">
                <a:cs typeface="Arial" charset="0"/>
              </a:rPr>
              <a:t>Initial Enrollment Period</a:t>
            </a:r>
            <a:r>
              <a:rPr lang="en-US" altLang="en-US" dirty="0">
                <a:cs typeface="Arial" charset="0"/>
              </a:rPr>
              <a:t>.  (Next Slide)</a:t>
            </a:r>
          </a:p>
          <a:p>
            <a:pPr marL="800100" lvl="1" indent="-342900" algn="l">
              <a:lnSpc>
                <a:spcPct val="110000"/>
              </a:lnSpc>
              <a:spcBef>
                <a:spcPts val="0"/>
              </a:spcBef>
              <a:spcAft>
                <a:spcPts val="600"/>
              </a:spcAft>
              <a:buFont typeface="Wingdings" panose="05000000000000000000" pitchFamily="2" charset="2"/>
              <a:buChar char="§"/>
            </a:pPr>
            <a:r>
              <a:rPr lang="en-US" altLang="en-US" sz="2400" dirty="0">
                <a:cs typeface="Arial" charset="0"/>
              </a:rPr>
              <a:t>Visit </a:t>
            </a:r>
            <a:r>
              <a:rPr lang="en-US" altLang="en-US" sz="2400" b="1" dirty="0">
                <a:cs typeface="Arial" charset="0"/>
              </a:rPr>
              <a:t>www.ssa.gov; or </a:t>
            </a:r>
          </a:p>
          <a:p>
            <a:pPr marL="800100" lvl="1" indent="-342900" algn="l">
              <a:lnSpc>
                <a:spcPct val="110000"/>
              </a:lnSpc>
              <a:spcBef>
                <a:spcPts val="0"/>
              </a:spcBef>
              <a:spcAft>
                <a:spcPts val="600"/>
              </a:spcAft>
              <a:buFont typeface="Wingdings" panose="05000000000000000000" pitchFamily="2" charset="2"/>
              <a:buChar char="§"/>
            </a:pPr>
            <a:r>
              <a:rPr lang="en-US" sz="2400" dirty="0"/>
              <a:t>Call Social Security at </a:t>
            </a:r>
            <a:r>
              <a:rPr lang="en-US" sz="2400" b="1" dirty="0"/>
              <a:t>1-800-772-1213 (National) or </a:t>
            </a:r>
            <a:r>
              <a:rPr lang="en-US" altLang="en-US" sz="2400" b="1" dirty="0">
                <a:highlight>
                  <a:srgbClr val="FFFF00"/>
                </a:highlight>
                <a:cs typeface="Arial" charset="0"/>
              </a:rPr>
              <a:t>1-866-770-2262 (Local field office in Madison; available Mon-Fri from 9am-4pm)</a:t>
            </a:r>
            <a:endParaRPr lang="en-US" altLang="en-US" sz="2400" b="1" dirty="0">
              <a:solidFill>
                <a:srgbClr val="FF0000"/>
              </a:solidFill>
              <a:highlight>
                <a:srgbClr val="FFFF00"/>
              </a:highlight>
              <a:cs typeface="Arial" charset="0"/>
            </a:endParaRPr>
          </a:p>
          <a:p>
            <a:pPr marL="342900" indent="-342900" algn="l">
              <a:spcAft>
                <a:spcPts val="1200"/>
              </a:spcAft>
              <a:buFont typeface="Wingdings" panose="05000000000000000000" pitchFamily="2" charset="2"/>
              <a:buChar char="Ø"/>
            </a:pPr>
            <a:r>
              <a:rPr lang="en-US" altLang="en-US" b="1" dirty="0">
                <a:solidFill>
                  <a:schemeClr val="accent1">
                    <a:lumMod val="75000"/>
                  </a:schemeClr>
                </a:solidFill>
                <a:cs typeface="Arial" charset="0"/>
              </a:rPr>
              <a:t>If you are under 65 and disabled</a:t>
            </a:r>
            <a:r>
              <a:rPr lang="en-US" altLang="en-US" dirty="0">
                <a:cs typeface="Arial" charset="0"/>
              </a:rPr>
              <a:t>, you are automatically enrolled in Medicare after receiving 24 consecutive months of SSDI, with 5 month waiting period.</a:t>
            </a:r>
          </a:p>
          <a:p>
            <a:pPr algn="l"/>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Enrollment</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6D12DC1-3F93-4F31-931B-E2B0158FC608}"/>
              </a:ext>
            </a:extLst>
          </p:cNvPr>
          <p:cNvSpPr txBox="1"/>
          <p:nvPr/>
        </p:nvSpPr>
        <p:spPr>
          <a:xfrm>
            <a:off x="2965400" y="6287714"/>
            <a:ext cx="609600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November 15, 2025 Welcome to Medicare Presentation</a:t>
            </a:r>
          </a:p>
        </p:txBody>
      </p:sp>
    </p:spTree>
    <p:extLst>
      <p:ext uri="{BB962C8B-B14F-4D97-AF65-F5344CB8AC3E}">
        <p14:creationId xmlns:p14="http://schemas.microsoft.com/office/powerpoint/2010/main" val="762342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Initial Enrollment Period (IEP)</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320664" y="3595568"/>
            <a:ext cx="11550669" cy="3262432"/>
          </a:xfrm>
          <a:prstGeom prst="rect">
            <a:avLst/>
          </a:prstGeom>
        </p:spPr>
        <p:txBody>
          <a:bodyPr wrap="square">
            <a:spAutoFit/>
          </a:bodyPr>
          <a:lstStyle/>
          <a:p>
            <a:pPr marL="342900" indent="-342900">
              <a:buFont typeface="Wingdings" panose="05000000000000000000" pitchFamily="2" charset="2"/>
              <a:buChar char="Ø"/>
            </a:pPr>
            <a:r>
              <a:rPr lang="en-US" altLang="en-US" sz="2800" b="1" dirty="0">
                <a:solidFill>
                  <a:schemeClr val="accent1"/>
                </a:solidFill>
                <a:cs typeface="Arial" charset="0"/>
              </a:rPr>
              <a:t>7-month period includes 3 months before, month of, and 3 months after your 65</a:t>
            </a:r>
            <a:r>
              <a:rPr lang="en-US" altLang="en-US" sz="2800" b="1" baseline="30000" dirty="0">
                <a:solidFill>
                  <a:schemeClr val="accent1"/>
                </a:solidFill>
                <a:cs typeface="Arial" charset="0"/>
              </a:rPr>
              <a:t>th</a:t>
            </a:r>
            <a:r>
              <a:rPr lang="en-US" altLang="en-US" sz="2800" b="1" dirty="0">
                <a:solidFill>
                  <a:schemeClr val="accent1"/>
                </a:solidFill>
                <a:cs typeface="Arial" charset="0"/>
              </a:rPr>
              <a:t> birthday</a:t>
            </a:r>
          </a:p>
          <a:p>
            <a:pPr marL="800100" lvl="1" indent="-342900">
              <a:buFont typeface="Wingdings" panose="05000000000000000000" pitchFamily="2" charset="2"/>
              <a:buChar char="§"/>
            </a:pPr>
            <a:r>
              <a:rPr lang="en-US" altLang="en-US" sz="2400" dirty="0">
                <a:cs typeface="Arial" charset="0"/>
              </a:rPr>
              <a:t>If you were born on 1</a:t>
            </a:r>
            <a:r>
              <a:rPr lang="en-US" altLang="en-US" sz="2400" baseline="30000" dirty="0">
                <a:cs typeface="Arial" charset="0"/>
              </a:rPr>
              <a:t>st</a:t>
            </a:r>
            <a:r>
              <a:rPr lang="en-US" altLang="en-US" sz="2400" dirty="0">
                <a:cs typeface="Arial" charset="0"/>
              </a:rPr>
              <a:t> day of the month, the 7-month window begins the month before your birthday. </a:t>
            </a:r>
            <a:r>
              <a:rPr lang="en-US" altLang="en-US" sz="2400" i="1" dirty="0">
                <a:cs typeface="Arial" charset="0"/>
              </a:rPr>
              <a:t>Example: If birthday is June 1, the IEP window is Feb – Aug.</a:t>
            </a:r>
          </a:p>
          <a:p>
            <a:pPr marL="800100" lvl="1" indent="-342900">
              <a:buFont typeface="Wingdings" panose="05000000000000000000" pitchFamily="2" charset="2"/>
              <a:buChar char="§"/>
            </a:pPr>
            <a:r>
              <a:rPr lang="en-US" altLang="en-US" sz="2400" dirty="0">
                <a:cs typeface="Arial" charset="0"/>
              </a:rPr>
              <a:t>The month you request your enrollment will dictate the effective date of your coverage (</a:t>
            </a:r>
            <a:r>
              <a:rPr lang="en-US" altLang="en-US" sz="2400" i="1" dirty="0">
                <a:cs typeface="Arial" charset="0"/>
              </a:rPr>
              <a:t>see chart above</a:t>
            </a:r>
            <a:r>
              <a:rPr lang="en-US" altLang="en-US" sz="2400" dirty="0">
                <a:cs typeface="Arial" charset="0"/>
              </a:rPr>
              <a:t>).</a:t>
            </a:r>
          </a:p>
          <a:p>
            <a:pPr marL="800100" lvl="1" indent="-342900">
              <a:buFont typeface="Wingdings" panose="05000000000000000000" pitchFamily="2" charset="2"/>
              <a:buChar char="§"/>
            </a:pPr>
            <a:r>
              <a:rPr lang="en-US" altLang="en-US" sz="2400" dirty="0">
                <a:cs typeface="Arial" charset="0"/>
              </a:rPr>
              <a:t>Premium-free Medicare Part A can be back-dated up to 6 months, but not Part B.</a:t>
            </a:r>
          </a:p>
          <a:p>
            <a:pPr>
              <a:lnSpc>
                <a:spcPct val="150000"/>
              </a:lnSpc>
              <a:buFont typeface="Wingdings" panose="05000000000000000000" pitchFamily="2" charset="2"/>
              <a:buNone/>
            </a:pPr>
            <a:endParaRPr lang="en-US" altLang="en-US" sz="2000" dirty="0">
              <a:cs typeface="Arial" charset="0"/>
            </a:endParaRPr>
          </a:p>
        </p:txBody>
      </p:sp>
      <p:pic>
        <p:nvPicPr>
          <p:cNvPr id="1026"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31" y="1126986"/>
            <a:ext cx="10731737" cy="235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198987" y="2747307"/>
            <a:ext cx="5586777" cy="584775"/>
          </a:xfrm>
          <a:prstGeom prst="rect">
            <a:avLst/>
          </a:prstGeom>
          <a:solidFill>
            <a:srgbClr val="FFFF00"/>
          </a:solidFill>
        </p:spPr>
        <p:txBody>
          <a:bodyPr wrap="square" rtlCol="0">
            <a:spAutoFit/>
          </a:bodyPr>
          <a:lstStyle/>
          <a:p>
            <a:r>
              <a:rPr lang="en-US" sz="1600" b="1" dirty="0"/>
              <a:t>Coverage is effective the first day of the month following the month enrollment is requested.</a:t>
            </a:r>
          </a:p>
        </p:txBody>
      </p:sp>
      <p:sp>
        <p:nvSpPr>
          <p:cNvPr id="2" name="Footer Placeholder 1">
            <a:extLst>
              <a:ext uri="{FF2B5EF4-FFF2-40B4-BE49-F238E27FC236}">
                <a16:creationId xmlns:a16="http://schemas.microsoft.com/office/drawing/2014/main" id="{97C702E9-8491-44FF-BDC7-B05EE51A8E9B}"/>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CD880C9E-AE5C-4352-9C38-A721F9165FBE}"/>
              </a:ext>
            </a:extLst>
          </p:cNvPr>
          <p:cNvSpPr>
            <a:spLocks noGrp="1"/>
          </p:cNvSpPr>
          <p:nvPr>
            <p:ph type="dt" sz="half" idx="10"/>
          </p:nvPr>
        </p:nvSpPr>
        <p:spPr/>
        <p:txBody>
          <a:bodyPr/>
          <a:lstStyle/>
          <a:p>
            <a:r>
              <a:rPr lang="en-US"/>
              <a:t>10/20/2025</a:t>
            </a:r>
          </a:p>
        </p:txBody>
      </p:sp>
      <p:sp>
        <p:nvSpPr>
          <p:cNvPr id="7" name="Slide Number Placeholder 6">
            <a:extLst>
              <a:ext uri="{FF2B5EF4-FFF2-40B4-BE49-F238E27FC236}">
                <a16:creationId xmlns:a16="http://schemas.microsoft.com/office/drawing/2014/main" id="{992FD4F5-4253-4E9F-A06E-09A78C0190C6}"/>
              </a:ext>
            </a:extLst>
          </p:cNvPr>
          <p:cNvSpPr>
            <a:spLocks noGrp="1"/>
          </p:cNvSpPr>
          <p:nvPr>
            <p:ph type="sldNum" sz="quarter" idx="12"/>
          </p:nvPr>
        </p:nvSpPr>
        <p:spPr/>
        <p:txBody>
          <a:bodyPr/>
          <a:lstStyle/>
          <a:p>
            <a:fld id="{844A7B69-93E2-4D34-896D-EFDD7F03AB74}" type="slidenum">
              <a:rPr lang="en-US" smtClean="0"/>
              <a:t>14</a:t>
            </a:fld>
            <a:endParaRPr lang="en-US"/>
          </a:p>
        </p:txBody>
      </p:sp>
    </p:spTree>
    <p:extLst>
      <p:ext uri="{BB962C8B-B14F-4D97-AF65-F5344CB8AC3E}">
        <p14:creationId xmlns:p14="http://schemas.microsoft.com/office/powerpoint/2010/main" val="247720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Special Enrollment Period (SEP) - Employment</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FE75D9A-4314-4C2A-9E00-7E7218F68C72}"/>
              </a:ext>
            </a:extLst>
          </p:cNvPr>
          <p:cNvSpPr txBox="1"/>
          <p:nvPr/>
        </p:nvSpPr>
        <p:spPr>
          <a:xfrm>
            <a:off x="287383" y="1341043"/>
            <a:ext cx="11534008" cy="4440868"/>
          </a:xfrm>
          <a:prstGeom prst="rect">
            <a:avLst/>
          </a:prstGeom>
          <a:noFill/>
        </p:spPr>
        <p:txBody>
          <a:bodyPr wrap="square" rtlCol="0">
            <a:spAutoFit/>
          </a:bodyPr>
          <a:lstStyle/>
          <a:p>
            <a:pPr marL="342900" indent="-342900">
              <a:buFont typeface="Wingdings" panose="05000000000000000000" pitchFamily="2" charset="2"/>
              <a:buChar char="Ø"/>
            </a:pPr>
            <a:r>
              <a:rPr lang="en-US" sz="3600" b="1" u="sng" dirty="0">
                <a:solidFill>
                  <a:schemeClr val="accent1"/>
                </a:solidFill>
              </a:rPr>
              <a:t>You can chose to delay enrollment in Medicare </a:t>
            </a:r>
            <a:r>
              <a:rPr lang="en-US" sz="3600" b="1" i="1" u="sng" dirty="0">
                <a:solidFill>
                  <a:schemeClr val="accent1"/>
                </a:solidFill>
              </a:rPr>
              <a:t>if</a:t>
            </a:r>
            <a:r>
              <a:rPr lang="en-US" sz="3600" b="1" u="sng" dirty="0">
                <a:solidFill>
                  <a:schemeClr val="accent1"/>
                </a:solidFill>
              </a:rPr>
              <a:t>:</a:t>
            </a:r>
          </a:p>
          <a:p>
            <a:pPr marL="742950" lvl="1" indent="-285750">
              <a:buFont typeface="Wingdings" panose="05000000000000000000" pitchFamily="2" charset="2"/>
              <a:buChar char="§"/>
            </a:pPr>
            <a:r>
              <a:rPr lang="en-US" sz="3200" dirty="0"/>
              <a:t>You or your spouse are currently working, </a:t>
            </a:r>
            <a:r>
              <a:rPr lang="en-US" sz="3200" b="1" i="1" u="sng" dirty="0"/>
              <a:t>and</a:t>
            </a:r>
          </a:p>
          <a:p>
            <a:pPr marL="742950" lvl="1" indent="-285750">
              <a:buFont typeface="Wingdings" panose="05000000000000000000" pitchFamily="2" charset="2"/>
              <a:buChar char="§"/>
            </a:pPr>
            <a:r>
              <a:rPr lang="en-US" sz="3200" dirty="0"/>
              <a:t>You are covered under an employer group health plan (EGHP) based on active/current employment</a:t>
            </a:r>
            <a:r>
              <a:rPr lang="en-US" sz="3200" b="1" i="1" dirty="0"/>
              <a:t>, </a:t>
            </a:r>
            <a:r>
              <a:rPr lang="en-US" sz="3200" b="1" i="1" u="sng" dirty="0"/>
              <a:t>and</a:t>
            </a:r>
          </a:p>
          <a:p>
            <a:pPr marL="742950" lvl="1" indent="-285750">
              <a:buFont typeface="Wingdings" panose="05000000000000000000" pitchFamily="2" charset="2"/>
              <a:buChar char="§"/>
            </a:pPr>
            <a:r>
              <a:rPr lang="en-US" sz="3200" dirty="0"/>
              <a:t>The employer has </a:t>
            </a:r>
            <a:r>
              <a:rPr lang="en-US" sz="3200" b="1" u="sng" dirty="0"/>
              <a:t>more than 20 employees</a:t>
            </a:r>
            <a:r>
              <a:rPr lang="en-US" sz="3200" dirty="0"/>
              <a:t>. (If less than 20 employees you should take Medicare at age 65, even if you are still working, because Medicare pays first.)</a:t>
            </a:r>
          </a:p>
          <a:p>
            <a:pPr marL="742950" lvl="1" indent="-285750">
              <a:buFont typeface="Wingdings" panose="05000000000000000000" pitchFamily="2" charset="2"/>
              <a:buChar char="§"/>
            </a:pPr>
            <a:endParaRPr lang="en-US" dirty="0"/>
          </a:p>
          <a:p>
            <a:pPr lvl="1"/>
            <a:r>
              <a:rPr lang="en-US" dirty="0"/>
              <a:t>				</a:t>
            </a:r>
          </a:p>
          <a:p>
            <a:endParaRPr lang="en-US" dirty="0"/>
          </a:p>
        </p:txBody>
      </p:sp>
      <p:pic>
        <p:nvPicPr>
          <p:cNvPr id="6" name="Picture 5" descr="Free illustration: Exclamation Point, Matter, Requests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841" y="4892842"/>
            <a:ext cx="1818350" cy="1230462"/>
          </a:xfrm>
          <a:prstGeom prst="rect">
            <a:avLst/>
          </a:prstGeom>
        </p:spPr>
      </p:pic>
      <p:sp>
        <p:nvSpPr>
          <p:cNvPr id="2" name="Footer Placeholder 1">
            <a:extLst>
              <a:ext uri="{FF2B5EF4-FFF2-40B4-BE49-F238E27FC236}">
                <a16:creationId xmlns:a16="http://schemas.microsoft.com/office/drawing/2014/main" id="{F74A5E18-CDA5-476B-BD9C-E70441709629}"/>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C6FDA584-B0D7-4B3D-A021-8D79F06D916A}"/>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42FFC7AA-FBCF-4DCC-8E2A-14E4C451FECC}"/>
              </a:ext>
            </a:extLst>
          </p:cNvPr>
          <p:cNvSpPr>
            <a:spLocks noGrp="1"/>
          </p:cNvSpPr>
          <p:nvPr>
            <p:ph type="sldNum" sz="quarter" idx="12"/>
          </p:nvPr>
        </p:nvSpPr>
        <p:spPr/>
        <p:txBody>
          <a:bodyPr/>
          <a:lstStyle/>
          <a:p>
            <a:fld id="{844A7B69-93E2-4D34-896D-EFDD7F03AB74}" type="slidenum">
              <a:rPr lang="en-US" smtClean="0"/>
              <a:t>15</a:t>
            </a:fld>
            <a:endParaRPr lang="en-US"/>
          </a:p>
        </p:txBody>
      </p:sp>
    </p:spTree>
    <p:extLst>
      <p:ext uri="{BB962C8B-B14F-4D97-AF65-F5344CB8AC3E}">
        <p14:creationId xmlns:p14="http://schemas.microsoft.com/office/powerpoint/2010/main" val="398738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531" y="5336771"/>
            <a:ext cx="11452167" cy="7203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Special Enrollment Period (SEP) - Employment</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FE75D9A-4314-4C2A-9E00-7E7218F68C72}"/>
              </a:ext>
            </a:extLst>
          </p:cNvPr>
          <p:cNvSpPr txBox="1"/>
          <p:nvPr/>
        </p:nvSpPr>
        <p:spPr>
          <a:xfrm>
            <a:off x="368531" y="1275494"/>
            <a:ext cx="11452167" cy="5601533"/>
          </a:xfrm>
          <a:prstGeom prst="rect">
            <a:avLst/>
          </a:prstGeom>
          <a:noFill/>
        </p:spPr>
        <p:txBody>
          <a:bodyPr wrap="square" rtlCol="0">
            <a:spAutoFit/>
          </a:bodyPr>
          <a:lstStyle/>
          <a:p>
            <a:pPr marL="342900" indent="-342900">
              <a:buFont typeface="Wingdings" panose="05000000000000000000" pitchFamily="2" charset="2"/>
              <a:buChar char="Ø"/>
            </a:pPr>
            <a:r>
              <a:rPr lang="en-US" sz="3000" dirty="0"/>
              <a:t>You can enroll in Medicare anytime while actively working and covered under the employer group health plan.</a:t>
            </a:r>
          </a:p>
          <a:p>
            <a:pPr marL="342900" indent="-342900">
              <a:buFont typeface="Wingdings" panose="05000000000000000000" pitchFamily="2" charset="2"/>
              <a:buChar char="Ø"/>
            </a:pPr>
            <a:r>
              <a:rPr lang="en-US" sz="3000" dirty="0"/>
              <a:t>You can still enroll in Part A if delaying Part B.</a:t>
            </a:r>
          </a:p>
          <a:p>
            <a:pPr marL="457200" indent="-457200">
              <a:buFont typeface="Wingdings" panose="05000000000000000000" pitchFamily="2" charset="2"/>
              <a:buChar char="Ø"/>
            </a:pPr>
            <a:r>
              <a:rPr lang="en-US" sz="3000" b="1" dirty="0"/>
              <a:t>You </a:t>
            </a:r>
            <a:r>
              <a:rPr lang="en-US" sz="3000" b="1" u="sng" dirty="0"/>
              <a:t>must</a:t>
            </a:r>
            <a:r>
              <a:rPr lang="en-US" sz="3000" b="1" dirty="0"/>
              <a:t> enroll in Medicare within 8 months of stopping work (quit or retire) or losing employer group health plan coverage, whichever occurs first.</a:t>
            </a:r>
          </a:p>
          <a:p>
            <a:pPr marL="457200" indent="-457200">
              <a:buFont typeface="Wingdings" panose="05000000000000000000" pitchFamily="2" charset="2"/>
              <a:buChar char="Ø"/>
            </a:pPr>
            <a:r>
              <a:rPr lang="en-US" sz="3000" b="1" dirty="0"/>
              <a:t>After 8 months, a late enrollment penalty will apply and you will need to wait until the next General Enrollment Period to enroll.</a:t>
            </a:r>
          </a:p>
          <a:p>
            <a:pPr algn="ctr"/>
            <a:endParaRPr lang="en-US" sz="3200" b="1" dirty="0">
              <a:solidFill>
                <a:schemeClr val="accent1"/>
              </a:solidFill>
            </a:endParaRPr>
          </a:p>
          <a:p>
            <a:pPr algn="ctr"/>
            <a:r>
              <a:rPr lang="en-US" sz="3200" b="1" dirty="0"/>
              <a:t>***</a:t>
            </a:r>
            <a:r>
              <a:rPr lang="en-US" sz="3200" b="1" u="sng" dirty="0"/>
              <a:t>Retiree and COBRA coverage do NOT qualify for an SEP</a:t>
            </a:r>
            <a:r>
              <a:rPr lang="en-US" sz="3200" b="1" dirty="0"/>
              <a:t>.***</a:t>
            </a:r>
          </a:p>
          <a:p>
            <a:pPr marL="742950" lvl="1" indent="-285750">
              <a:buFont typeface="Wingdings" panose="05000000000000000000" pitchFamily="2" charset="2"/>
              <a:buChar char="§"/>
            </a:pPr>
            <a:endParaRPr lang="en-US" dirty="0"/>
          </a:p>
          <a:p>
            <a:pPr lvl="1"/>
            <a:r>
              <a:rPr lang="en-US" dirty="0"/>
              <a:t>				</a:t>
            </a:r>
          </a:p>
          <a:p>
            <a:endParaRPr lang="en-US" dirty="0"/>
          </a:p>
        </p:txBody>
      </p:sp>
      <p:sp>
        <p:nvSpPr>
          <p:cNvPr id="2" name="Footer Placeholder 1">
            <a:extLst>
              <a:ext uri="{FF2B5EF4-FFF2-40B4-BE49-F238E27FC236}">
                <a16:creationId xmlns:a16="http://schemas.microsoft.com/office/drawing/2014/main" id="{1677A99B-7A29-4EA6-AE44-BCE4DDB12868}"/>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2F85A235-D9F7-4AA8-A878-D32D27E1E66F}"/>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BF1DD6AB-54AA-4A1C-AE85-6696139539D3}"/>
              </a:ext>
            </a:extLst>
          </p:cNvPr>
          <p:cNvSpPr>
            <a:spLocks noGrp="1"/>
          </p:cNvSpPr>
          <p:nvPr>
            <p:ph type="sldNum" sz="quarter" idx="12"/>
          </p:nvPr>
        </p:nvSpPr>
        <p:spPr/>
        <p:txBody>
          <a:bodyPr/>
          <a:lstStyle/>
          <a:p>
            <a:fld id="{844A7B69-93E2-4D34-896D-EFDD7F03AB74}" type="slidenum">
              <a:rPr lang="en-US" smtClean="0"/>
              <a:t>16</a:t>
            </a:fld>
            <a:endParaRPr lang="en-US"/>
          </a:p>
        </p:txBody>
      </p:sp>
    </p:spTree>
    <p:extLst>
      <p:ext uri="{BB962C8B-B14F-4D97-AF65-F5344CB8AC3E}">
        <p14:creationId xmlns:p14="http://schemas.microsoft.com/office/powerpoint/2010/main" val="339735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a:extLst>
              <a:ext uri="{FF2B5EF4-FFF2-40B4-BE49-F238E27FC236}">
                <a16:creationId xmlns:a16="http://schemas.microsoft.com/office/drawing/2014/main" id="{67010F29-7172-45C6-9B67-3A9EA449C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573" y="1782251"/>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2076995" y="1255918"/>
            <a:ext cx="7356471" cy="785950"/>
          </a:xfrm>
        </p:spPr>
        <p:txBody>
          <a:bodyPr>
            <a:normAutofit fontScale="90000"/>
          </a:bodyPr>
          <a:lstStyle/>
          <a:p>
            <a:r>
              <a:rPr lang="en-US" sz="3200" b="1" dirty="0">
                <a:solidFill>
                  <a:schemeClr val="accent1"/>
                </a:solidFill>
                <a:latin typeface="Arial" panose="020B0604020202020204" pitchFamily="34" charset="0"/>
                <a:cs typeface="Arial" panose="020B0604020202020204" pitchFamily="34" charset="0"/>
              </a:rPr>
              <a:t>Review: If You Are Working and Turn 65:</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199029" y="2041868"/>
            <a:ext cx="9409043" cy="3924155"/>
          </a:xfrm>
        </p:spPr>
        <p:txBody>
          <a:bodyPr>
            <a:normAutofit/>
          </a:bodyPr>
          <a:lstStyle/>
          <a:p>
            <a:pPr marL="342900" indent="-342900" algn="l">
              <a:spcBef>
                <a:spcPts val="800"/>
              </a:spcBef>
              <a:buFont typeface="Wingdings" panose="05000000000000000000" pitchFamily="2" charset="2"/>
              <a:buChar char="Ø"/>
            </a:pPr>
            <a:r>
              <a:rPr lang="en-US" altLang="en-US" sz="2000" dirty="0">
                <a:cs typeface="Arial" panose="020B0604020202020204" pitchFamily="34" charset="0"/>
              </a:rPr>
              <a:t>Check with your human resources department/benefits administrator</a:t>
            </a:r>
          </a:p>
          <a:p>
            <a:pPr marL="342900" indent="-342900" algn="l">
              <a:spcBef>
                <a:spcPts val="800"/>
              </a:spcBef>
              <a:buFont typeface="Wingdings" panose="05000000000000000000" pitchFamily="2" charset="2"/>
              <a:buChar char="Ø"/>
            </a:pPr>
            <a:r>
              <a:rPr lang="en-US" sz="2000" dirty="0">
                <a:cs typeface="Arial" panose="020B0604020202020204" pitchFamily="34" charset="0"/>
              </a:rPr>
              <a:t>Check with your health insurance plan</a:t>
            </a:r>
          </a:p>
          <a:p>
            <a:pPr marL="342900" indent="-342900" algn="l">
              <a:spcBef>
                <a:spcPts val="800"/>
              </a:spcBef>
              <a:buFont typeface="Wingdings" panose="05000000000000000000" pitchFamily="2" charset="2"/>
              <a:buChar char="Ø"/>
            </a:pPr>
            <a:r>
              <a:rPr lang="en-US" sz="2000" dirty="0">
                <a:cs typeface="Arial" panose="020B0604020202020204" pitchFamily="34" charset="0"/>
              </a:rPr>
              <a:t>Check with your spouse’s health insurance plan</a:t>
            </a:r>
          </a:p>
          <a:p>
            <a:pPr marL="342900" indent="-342900" algn="l">
              <a:spcBef>
                <a:spcPts val="800"/>
              </a:spcBef>
              <a:buFont typeface="Wingdings" panose="05000000000000000000" pitchFamily="2" charset="2"/>
              <a:buChar char="Ø"/>
            </a:pPr>
            <a:r>
              <a:rPr lang="en-US" sz="2000" dirty="0">
                <a:cs typeface="Arial" panose="020B0604020202020204" pitchFamily="34" charset="0"/>
              </a:rPr>
              <a:t>Contact Social Security</a:t>
            </a:r>
          </a:p>
          <a:p>
            <a:pPr algn="l"/>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Special Enrollment Period (SEP) - Employment</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FF41911-C201-445F-A79C-94040ECBDD94}"/>
              </a:ext>
            </a:extLst>
          </p:cNvPr>
          <p:cNvSpPr/>
          <p:nvPr/>
        </p:nvSpPr>
        <p:spPr>
          <a:xfrm>
            <a:off x="1307662" y="3714819"/>
            <a:ext cx="9586761" cy="461665"/>
          </a:xfrm>
          <a:prstGeom prst="rect">
            <a:avLst/>
          </a:prstGeom>
          <a:solidFill>
            <a:srgbClr val="FFFF00"/>
          </a:solidFill>
          <a:ln>
            <a:solidFill>
              <a:schemeClr val="accent5">
                <a:lumMod val="50000"/>
              </a:schemeClr>
            </a:solidFill>
          </a:ln>
        </p:spPr>
        <p:txBody>
          <a:bodyPr wrap="square">
            <a:spAutoFit/>
          </a:bodyPr>
          <a:lstStyle/>
          <a:p>
            <a:pPr algn="ctr"/>
            <a:r>
              <a:rPr lang="en-US" sz="2400" b="1" dirty="0">
                <a:latin typeface="Arial" panose="020B0604020202020204" pitchFamily="34" charset="0"/>
                <a:cs typeface="Arial" panose="020B0604020202020204" pitchFamily="34" charset="0"/>
              </a:rPr>
              <a:t>SPECIAL NOTE on Health Savings Account (HSA) Information:</a:t>
            </a:r>
            <a:endParaRPr lang="en-US" sz="2400" dirty="0"/>
          </a:p>
        </p:txBody>
      </p:sp>
      <p:sp>
        <p:nvSpPr>
          <p:cNvPr id="9" name="Rectangle 8">
            <a:extLst>
              <a:ext uri="{FF2B5EF4-FFF2-40B4-BE49-F238E27FC236}">
                <a16:creationId xmlns:a16="http://schemas.microsoft.com/office/drawing/2014/main" id="{F0EF3D5A-D1FD-485C-A2E5-58BCB8E3CF25}"/>
              </a:ext>
            </a:extLst>
          </p:cNvPr>
          <p:cNvSpPr/>
          <p:nvPr/>
        </p:nvSpPr>
        <p:spPr>
          <a:xfrm>
            <a:off x="922565" y="4341456"/>
            <a:ext cx="10346869" cy="2246769"/>
          </a:xfrm>
          <a:prstGeom prst="rect">
            <a:avLst/>
          </a:prstGeom>
        </p:spPr>
        <p:txBody>
          <a:bodyPr wrap="square">
            <a:spAutoFit/>
          </a:bodyPr>
          <a:lstStyle/>
          <a:p>
            <a:pPr marL="342900" indent="-342900">
              <a:spcAft>
                <a:spcPts val="1200"/>
              </a:spcAft>
              <a:buFont typeface="Wingdings" panose="05000000000000000000" pitchFamily="2" charset="2"/>
              <a:buChar char="Ø"/>
            </a:pPr>
            <a:r>
              <a:rPr lang="en-US" altLang="en-US" sz="2400" b="1" dirty="0">
                <a:cs typeface="Arial" charset="0"/>
              </a:rPr>
              <a:t>Contributions can no longer be made to your HSA account once you have Medicare. </a:t>
            </a:r>
            <a:r>
              <a:rPr lang="en-US" altLang="en-US" sz="2400" b="1" i="1" dirty="0">
                <a:cs typeface="Arial" charset="0"/>
              </a:rPr>
              <a:t>(Even if you only have Part A.)</a:t>
            </a:r>
          </a:p>
          <a:p>
            <a:pPr marL="342900" indent="-342900">
              <a:spcAft>
                <a:spcPts val="1200"/>
              </a:spcAft>
              <a:buFont typeface="Wingdings" panose="05000000000000000000" pitchFamily="2" charset="2"/>
              <a:buChar char="Ø"/>
            </a:pPr>
            <a:r>
              <a:rPr lang="en-US" altLang="en-US" sz="2400" dirty="0">
                <a:cs typeface="Arial" charset="0"/>
              </a:rPr>
              <a:t>If your employer offers an HSA, contact your Human Resources before enrolling into Medicare Part A or B.</a:t>
            </a:r>
          </a:p>
          <a:p>
            <a:pPr marL="342900" indent="-342900">
              <a:spcAft>
                <a:spcPts val="1200"/>
              </a:spcAft>
              <a:buFont typeface="Wingdings" panose="05000000000000000000" pitchFamily="2" charset="2"/>
              <a:buChar char="Ø"/>
            </a:pPr>
            <a:r>
              <a:rPr lang="en-US" altLang="en-US" sz="2400" dirty="0">
                <a:cs typeface="Arial" charset="0"/>
              </a:rPr>
              <a:t>HDHP laws require only one health plan and Medicare eligibility effects this.</a:t>
            </a:r>
          </a:p>
        </p:txBody>
      </p:sp>
    </p:spTree>
    <p:extLst>
      <p:ext uri="{BB962C8B-B14F-4D97-AF65-F5344CB8AC3E}">
        <p14:creationId xmlns:p14="http://schemas.microsoft.com/office/powerpoint/2010/main" val="83345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923330"/>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SEPs - Exceptional Conditions</a:t>
            </a:r>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195975" y="1107996"/>
            <a:ext cx="11800050" cy="5262979"/>
          </a:xfrm>
          <a:prstGeom prst="rect">
            <a:avLst/>
          </a:prstGeom>
        </p:spPr>
        <p:txBody>
          <a:bodyPr wrap="square">
            <a:spAutoFit/>
          </a:bodyPr>
          <a:lstStyle/>
          <a:p>
            <a:r>
              <a:rPr lang="en-US" sz="2800" b="1" dirty="0">
                <a:solidFill>
                  <a:schemeClr val="accent1"/>
                </a:solidFill>
              </a:rPr>
              <a:t>New SEPs as of January 2023, for enrollment into </a:t>
            </a:r>
            <a:r>
              <a:rPr lang="en-US" sz="2800" b="1" i="1" dirty="0">
                <a:solidFill>
                  <a:schemeClr val="accent1"/>
                </a:solidFill>
              </a:rPr>
              <a:t>premium</a:t>
            </a:r>
            <a:r>
              <a:rPr lang="en-US" sz="2800" b="1" dirty="0">
                <a:solidFill>
                  <a:schemeClr val="accent1"/>
                </a:solidFill>
              </a:rPr>
              <a:t> Part A and/or Part B with no late enrollment penalty:</a:t>
            </a:r>
          </a:p>
          <a:p>
            <a:endParaRPr lang="en-US" sz="2800" b="1" dirty="0">
              <a:solidFill>
                <a:schemeClr val="accent1"/>
              </a:solidFill>
            </a:endParaRPr>
          </a:p>
          <a:p>
            <a:pPr marL="914400" lvl="1" indent="-457200">
              <a:buFont typeface="Wingdings" panose="05000000000000000000" pitchFamily="2" charset="2"/>
              <a:buChar char="Ø"/>
            </a:pPr>
            <a:r>
              <a:rPr lang="en-US" sz="2400" b="1" u="sng" dirty="0"/>
              <a:t>Individuals Impacted by an Emergency or Natural Disaster </a:t>
            </a:r>
          </a:p>
          <a:p>
            <a:pPr marL="1257300" lvl="2" indent="-342900">
              <a:buFont typeface="Wingdings" panose="05000000000000000000" pitchFamily="2" charset="2"/>
              <a:buChar char="§"/>
            </a:pPr>
            <a:r>
              <a:rPr lang="en-US" sz="2000" dirty="0"/>
              <a:t>Beneficiaries who missed enrollment d/t disaster or other emergency declared by Federal, State, or Local gov’t agency on or after 1/1/2023</a:t>
            </a:r>
          </a:p>
          <a:p>
            <a:pPr marL="1257300" lvl="2" indent="-342900">
              <a:buFont typeface="Wingdings" panose="05000000000000000000" pitchFamily="2" charset="2"/>
              <a:buChar char="§"/>
            </a:pPr>
            <a:r>
              <a:rPr lang="en-US" sz="2000" dirty="0"/>
              <a:t>Lasts for 6 months after end of emergency declaration</a:t>
            </a:r>
          </a:p>
          <a:p>
            <a:pPr marL="1257300" lvl="2" indent="-342900">
              <a:buFont typeface="Wingdings" panose="05000000000000000000" pitchFamily="2" charset="2"/>
              <a:buChar char="§"/>
            </a:pPr>
            <a:endParaRPr lang="en-US" sz="2000" dirty="0"/>
          </a:p>
          <a:p>
            <a:pPr marL="914400" lvl="1" indent="-457200">
              <a:buFont typeface="Wingdings" panose="05000000000000000000" pitchFamily="2" charset="2"/>
              <a:buChar char="Ø"/>
            </a:pPr>
            <a:r>
              <a:rPr lang="en-US" sz="2400" b="1" u="sng" dirty="0"/>
              <a:t>Group Health Plan or Employer Misrepresentation</a:t>
            </a:r>
          </a:p>
          <a:p>
            <a:pPr marL="1257300" lvl="2" indent="-342900">
              <a:buFont typeface="Wingdings" panose="05000000000000000000" pitchFamily="2" charset="2"/>
              <a:buChar char="§"/>
            </a:pPr>
            <a:r>
              <a:rPr lang="en-US" sz="2000" dirty="0"/>
              <a:t>Individual needs to show that their employer or health plan (incl. broker or agent) materially misrepresented information related to enrolling in Medicare on time.</a:t>
            </a:r>
          </a:p>
          <a:p>
            <a:pPr marL="1257300" lvl="2" indent="-342900">
              <a:buFont typeface="Wingdings" panose="05000000000000000000" pitchFamily="2" charset="2"/>
              <a:buChar char="§"/>
            </a:pPr>
            <a:r>
              <a:rPr lang="en-US" sz="2000" dirty="0"/>
              <a:t>Lasts for 6 months after individual informs Social Security Administration</a:t>
            </a:r>
          </a:p>
          <a:p>
            <a:pPr marL="1257300" lvl="2" indent="-342900">
              <a:buFont typeface="Wingdings" panose="05000000000000000000" pitchFamily="2" charset="2"/>
              <a:buChar char="§"/>
            </a:pPr>
            <a:endParaRPr lang="en-US" sz="2000" dirty="0"/>
          </a:p>
          <a:p>
            <a:pPr marL="914400" lvl="1" indent="-457200">
              <a:buFont typeface="Wingdings" panose="05000000000000000000" pitchFamily="2" charset="2"/>
              <a:buChar char="Ø"/>
            </a:pPr>
            <a:r>
              <a:rPr lang="en-US" sz="2400" b="1" u="sng" dirty="0"/>
              <a:t>Formerly Incarcerated Individuals</a:t>
            </a:r>
          </a:p>
          <a:p>
            <a:pPr marL="1257300" lvl="2" indent="-342900">
              <a:buFont typeface="Wingdings" panose="05000000000000000000" pitchFamily="2" charset="2"/>
              <a:buChar char="§"/>
            </a:pPr>
            <a:r>
              <a:rPr lang="en-US" sz="2000" dirty="0"/>
              <a:t>Lasts 12 months after release</a:t>
            </a:r>
          </a:p>
        </p:txBody>
      </p:sp>
      <p:sp>
        <p:nvSpPr>
          <p:cNvPr id="2" name="Footer Placeholder 1">
            <a:extLst>
              <a:ext uri="{FF2B5EF4-FFF2-40B4-BE49-F238E27FC236}">
                <a16:creationId xmlns:a16="http://schemas.microsoft.com/office/drawing/2014/main" id="{F1B501EA-5FAE-4C51-88AC-C9617D9A8EAA}"/>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920E005D-3929-4CD7-A4A6-5C85EB233116}"/>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CA34BF14-058B-406C-B429-34A4F9B9D127}"/>
              </a:ext>
            </a:extLst>
          </p:cNvPr>
          <p:cNvSpPr>
            <a:spLocks noGrp="1"/>
          </p:cNvSpPr>
          <p:nvPr>
            <p:ph type="sldNum" sz="quarter" idx="12"/>
          </p:nvPr>
        </p:nvSpPr>
        <p:spPr/>
        <p:txBody>
          <a:bodyPr/>
          <a:lstStyle/>
          <a:p>
            <a:fld id="{844A7B69-93E2-4D34-896D-EFDD7F03AB74}" type="slidenum">
              <a:rPr lang="en-US" smtClean="0"/>
              <a:t>18</a:t>
            </a:fld>
            <a:endParaRPr lang="en-US"/>
          </a:p>
        </p:txBody>
      </p:sp>
    </p:spTree>
    <p:extLst>
      <p:ext uri="{BB962C8B-B14F-4D97-AF65-F5344CB8AC3E}">
        <p14:creationId xmlns:p14="http://schemas.microsoft.com/office/powerpoint/2010/main" val="2533048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SEPs - Exceptional Conditions Cont’d</a:t>
            </a:r>
            <a:endParaRPr lang="en-US" sz="12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195975" y="1280966"/>
            <a:ext cx="11800050" cy="5492273"/>
          </a:xfrm>
          <a:prstGeom prst="rect">
            <a:avLst/>
          </a:prstGeom>
        </p:spPr>
        <p:txBody>
          <a:bodyPr wrap="square">
            <a:spAutoFit/>
          </a:bodyPr>
          <a:lstStyle/>
          <a:p>
            <a:pPr marL="914400" lvl="1" indent="-457200">
              <a:buFont typeface="Wingdings" panose="05000000000000000000" pitchFamily="2" charset="2"/>
              <a:buChar char="Ø"/>
            </a:pPr>
            <a:r>
              <a:rPr lang="en-US" sz="2600" b="1" u="sng" dirty="0"/>
              <a:t>Termination of Medicaid Eligibility</a:t>
            </a:r>
          </a:p>
          <a:p>
            <a:pPr marL="1257300" lvl="2" indent="-342900">
              <a:buFont typeface="Wingdings" panose="05000000000000000000" pitchFamily="2" charset="2"/>
              <a:buChar char="§"/>
            </a:pPr>
            <a:r>
              <a:rPr lang="en-US" sz="2400" dirty="0"/>
              <a:t>Individuals who missed IEP can enroll in Medicare after Medicaid coverage ends</a:t>
            </a:r>
          </a:p>
          <a:p>
            <a:pPr marL="1257300" lvl="2" indent="-342900">
              <a:buFont typeface="Wingdings" panose="05000000000000000000" pitchFamily="2" charset="2"/>
              <a:buChar char="§"/>
            </a:pPr>
            <a:r>
              <a:rPr lang="en-US" sz="2400" dirty="0"/>
              <a:t>Lasts 6 months after the last date of Medicaid coverage</a:t>
            </a:r>
          </a:p>
          <a:p>
            <a:pPr marL="1257300" lvl="2" indent="-342900">
              <a:buFont typeface="Wingdings" panose="05000000000000000000" pitchFamily="2" charset="2"/>
              <a:buChar char="§"/>
            </a:pPr>
            <a:r>
              <a:rPr lang="en-US" sz="2400" dirty="0"/>
              <a:t>Individuals who would have been eligible for this SEP but who enrolled during the COVID-19 Public Health Emergency before January 1, 2023 are eligible to have any late enrollment penalties refunded and removed</a:t>
            </a:r>
          </a:p>
          <a:p>
            <a:pPr marL="1257300" lvl="2" indent="-342900">
              <a:buFont typeface="Wingdings" panose="05000000000000000000" pitchFamily="2" charset="2"/>
              <a:buChar char="§"/>
            </a:pPr>
            <a:endParaRPr lang="en-US" sz="2800" dirty="0"/>
          </a:p>
          <a:p>
            <a:pPr marL="914400" lvl="1" indent="-457200">
              <a:buFont typeface="Wingdings" panose="05000000000000000000" pitchFamily="2" charset="2"/>
              <a:buChar char="Ø"/>
            </a:pPr>
            <a:r>
              <a:rPr lang="en-US" sz="2600" b="1" u="sng" dirty="0"/>
              <a:t>Other Exceptional Conditions</a:t>
            </a:r>
          </a:p>
          <a:p>
            <a:pPr marL="1257300" lvl="2" indent="-342900">
              <a:buFont typeface="Wingdings" panose="05000000000000000000" pitchFamily="2" charset="2"/>
              <a:buChar char="§"/>
            </a:pPr>
            <a:r>
              <a:rPr lang="en-US" sz="2400" dirty="0"/>
              <a:t>On a case-by-case basis, will allow for an enrollment period for individuals when circumstances beyond their control prevented them from enrolling during the IEP, GEP or other SEPs</a:t>
            </a:r>
          </a:p>
          <a:p>
            <a:pPr marL="1257300" lvl="2" indent="-342900">
              <a:buFont typeface="Wingdings" panose="05000000000000000000" pitchFamily="2" charset="2"/>
              <a:buChar char="§"/>
            </a:pPr>
            <a:r>
              <a:rPr lang="en-US" sz="2400" dirty="0"/>
              <a:t>Lasts for a minimum of 6 months</a:t>
            </a:r>
          </a:p>
          <a:p>
            <a:pPr marL="1257300" lvl="2" indent="-342900">
              <a:buFont typeface="Wingdings" panose="05000000000000000000" pitchFamily="2" charset="2"/>
              <a:buChar char="§"/>
            </a:pPr>
            <a:endParaRPr lang="en-US" sz="2800" dirty="0"/>
          </a:p>
          <a:p>
            <a:pPr>
              <a:lnSpc>
                <a:spcPct val="150000"/>
              </a:lnSpc>
              <a:buFont typeface="Wingdings" panose="05000000000000000000" pitchFamily="2" charset="2"/>
              <a:buNone/>
            </a:pPr>
            <a:endParaRPr lang="en-US" altLang="en-US" sz="2000" dirty="0">
              <a:cs typeface="Arial" charset="0"/>
            </a:endParaRPr>
          </a:p>
        </p:txBody>
      </p:sp>
      <p:sp>
        <p:nvSpPr>
          <p:cNvPr id="2" name="Footer Placeholder 1">
            <a:extLst>
              <a:ext uri="{FF2B5EF4-FFF2-40B4-BE49-F238E27FC236}">
                <a16:creationId xmlns:a16="http://schemas.microsoft.com/office/drawing/2014/main" id="{CFEF203D-5242-4A2C-AC94-895799898B9E}"/>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E0302BF6-7576-4594-ADAD-CD81DB7DC809}"/>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7B96BC53-A4DF-4BBC-ADB2-FD6DC99A9296}"/>
              </a:ext>
            </a:extLst>
          </p:cNvPr>
          <p:cNvSpPr>
            <a:spLocks noGrp="1"/>
          </p:cNvSpPr>
          <p:nvPr>
            <p:ph type="sldNum" sz="quarter" idx="12"/>
          </p:nvPr>
        </p:nvSpPr>
        <p:spPr/>
        <p:txBody>
          <a:bodyPr/>
          <a:lstStyle/>
          <a:p>
            <a:fld id="{844A7B69-93E2-4D34-896D-EFDD7F03AB74}" type="slidenum">
              <a:rPr lang="en-US" smtClean="0"/>
              <a:t>19</a:t>
            </a:fld>
            <a:endParaRPr lang="en-US"/>
          </a:p>
        </p:txBody>
      </p:sp>
    </p:spTree>
    <p:extLst>
      <p:ext uri="{BB962C8B-B14F-4D97-AF65-F5344CB8AC3E}">
        <p14:creationId xmlns:p14="http://schemas.microsoft.com/office/powerpoint/2010/main" val="179209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75740" y="1371601"/>
            <a:ext cx="764052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257" y="582225"/>
            <a:ext cx="8969830" cy="5593603"/>
          </a:xfrm>
          <a:prstGeom prst="rect">
            <a:avLst/>
          </a:prstGeom>
        </p:spPr>
      </p:pic>
      <p:sp>
        <p:nvSpPr>
          <p:cNvPr id="2" name="Footer Placeholder 1">
            <a:extLst>
              <a:ext uri="{FF2B5EF4-FFF2-40B4-BE49-F238E27FC236}">
                <a16:creationId xmlns:a16="http://schemas.microsoft.com/office/drawing/2014/main" id="{BE18419B-79B5-4BFE-A00D-367516BE3C21}"/>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C956F69F-7136-466E-896E-C10E70A66D1E}"/>
              </a:ext>
            </a:extLst>
          </p:cNvPr>
          <p:cNvSpPr>
            <a:spLocks noGrp="1"/>
          </p:cNvSpPr>
          <p:nvPr>
            <p:ph type="dt" sz="half" idx="10"/>
          </p:nvPr>
        </p:nvSpPr>
        <p:spPr/>
        <p:txBody>
          <a:bodyPr/>
          <a:lstStyle/>
          <a:p>
            <a:r>
              <a:rPr lang="en-US"/>
              <a:t>10/20/2025</a:t>
            </a:r>
          </a:p>
        </p:txBody>
      </p:sp>
      <p:sp>
        <p:nvSpPr>
          <p:cNvPr id="4" name="Slide Number Placeholder 3">
            <a:extLst>
              <a:ext uri="{FF2B5EF4-FFF2-40B4-BE49-F238E27FC236}">
                <a16:creationId xmlns:a16="http://schemas.microsoft.com/office/drawing/2014/main" id="{5EBB4803-8C02-4204-8910-B3259326BE99}"/>
              </a:ext>
            </a:extLst>
          </p:cNvPr>
          <p:cNvSpPr>
            <a:spLocks noGrp="1"/>
          </p:cNvSpPr>
          <p:nvPr>
            <p:ph type="sldNum" sz="quarter" idx="12"/>
          </p:nvPr>
        </p:nvSpPr>
        <p:spPr/>
        <p:txBody>
          <a:bodyPr/>
          <a:lstStyle/>
          <a:p>
            <a:fld id="{844A7B69-93E2-4D34-896D-EFDD7F03AB74}" type="slidenum">
              <a:rPr lang="en-US" smtClean="0"/>
              <a:t>2</a:t>
            </a:fld>
            <a:endParaRPr lang="en-US"/>
          </a:p>
        </p:txBody>
      </p:sp>
    </p:spTree>
    <p:extLst>
      <p:ext uri="{BB962C8B-B14F-4D97-AF65-F5344CB8AC3E}">
        <p14:creationId xmlns:p14="http://schemas.microsoft.com/office/powerpoint/2010/main" val="288018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4742" y="3541486"/>
            <a:ext cx="11241281" cy="28148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General Enrollment Period (GEP)</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301336" y="1291357"/>
            <a:ext cx="11694688" cy="5507662"/>
          </a:xfrm>
          <a:prstGeom prst="rect">
            <a:avLst/>
          </a:prstGeom>
        </p:spPr>
        <p:txBody>
          <a:bodyPr wrap="square">
            <a:spAutoFit/>
          </a:bodyPr>
          <a:lstStyle/>
          <a:p>
            <a:pPr marL="342900" indent="-342900">
              <a:buFont typeface="Wingdings" panose="05000000000000000000" pitchFamily="2" charset="2"/>
              <a:buChar char="Ø"/>
            </a:pPr>
            <a:r>
              <a:rPr lang="en-US" altLang="en-US" sz="2800" b="1" dirty="0">
                <a:solidFill>
                  <a:schemeClr val="accent1"/>
                </a:solidFill>
                <a:cs typeface="Arial" charset="0"/>
              </a:rPr>
              <a:t>For those who did not enroll during their IEP and do not qualify for a SEP.</a:t>
            </a:r>
          </a:p>
          <a:p>
            <a:pPr marL="914400" lvl="1" indent="-457200">
              <a:lnSpc>
                <a:spcPct val="150000"/>
              </a:lnSpc>
              <a:buFont typeface="Wingdings" panose="05000000000000000000" pitchFamily="2" charset="2"/>
              <a:buChar char="§"/>
            </a:pPr>
            <a:r>
              <a:rPr lang="en-US" altLang="en-US" sz="2800" dirty="0">
                <a:cs typeface="Arial" charset="0"/>
              </a:rPr>
              <a:t>GEP runs annually </a:t>
            </a:r>
            <a:r>
              <a:rPr lang="en-US" altLang="en-US" sz="2800" b="1" u="sng" dirty="0">
                <a:cs typeface="Arial" charset="0"/>
              </a:rPr>
              <a:t>January 1 - March 31</a:t>
            </a:r>
          </a:p>
          <a:p>
            <a:pPr marL="914400" lvl="1" indent="-457200">
              <a:lnSpc>
                <a:spcPct val="150000"/>
              </a:lnSpc>
              <a:buFont typeface="Wingdings" panose="05000000000000000000" pitchFamily="2" charset="2"/>
              <a:buChar char="§"/>
            </a:pPr>
            <a:r>
              <a:rPr lang="en-US" altLang="en-US" sz="2600" dirty="0">
                <a:cs typeface="Arial" charset="0"/>
              </a:rPr>
              <a:t>Coverage begins the 1st day of the following month</a:t>
            </a:r>
          </a:p>
          <a:p>
            <a:pPr lvl="1" algn="ctr">
              <a:lnSpc>
                <a:spcPct val="150000"/>
              </a:lnSpc>
            </a:pPr>
            <a:r>
              <a:rPr lang="en-US" altLang="en-US" sz="2800" b="1" dirty="0">
                <a:cs typeface="Arial" charset="0"/>
              </a:rPr>
              <a:t>***Information on Late Enrollment Penalties (LEP)***</a:t>
            </a:r>
          </a:p>
          <a:p>
            <a:pPr marL="1257300" lvl="2" indent="-342900">
              <a:buFont typeface="Wingdings" panose="05000000000000000000" pitchFamily="2" charset="2"/>
              <a:buChar char="Ø"/>
            </a:pPr>
            <a:endParaRPr lang="en-US" altLang="en-US" sz="2400" b="1" u="sng" dirty="0">
              <a:cs typeface="Arial" charset="0"/>
            </a:endParaRPr>
          </a:p>
          <a:p>
            <a:pPr marL="1257300" lvl="2" indent="-342900">
              <a:buFont typeface="Wingdings" panose="05000000000000000000" pitchFamily="2" charset="2"/>
              <a:buChar char="Ø"/>
            </a:pPr>
            <a:r>
              <a:rPr lang="en-US" altLang="en-US" sz="2400" b="1" u="sng" dirty="0">
                <a:cs typeface="Arial" charset="0"/>
              </a:rPr>
              <a:t>Part A</a:t>
            </a:r>
            <a:r>
              <a:rPr lang="en-US" altLang="en-US" sz="2400" b="1" dirty="0">
                <a:cs typeface="Arial" charset="0"/>
              </a:rPr>
              <a:t> </a:t>
            </a:r>
            <a:r>
              <a:rPr lang="en-US" altLang="en-US" sz="2400" dirty="0">
                <a:cs typeface="Arial" charset="0"/>
              </a:rPr>
              <a:t>- If ineligible for premium-free Part A, must pay a 10% higher premium for twice the number of years you were eligible but did not sign up. This is a temporary penalty.</a:t>
            </a:r>
          </a:p>
          <a:p>
            <a:pPr marL="1257300" lvl="2" indent="-342900">
              <a:buFont typeface="Wingdings" panose="05000000000000000000" pitchFamily="2" charset="2"/>
              <a:buChar char="Ø"/>
            </a:pPr>
            <a:r>
              <a:rPr lang="en-US" altLang="en-US" sz="2400" b="1" u="sng" dirty="0">
                <a:cs typeface="Arial" charset="0"/>
              </a:rPr>
              <a:t>Part B</a:t>
            </a:r>
            <a:r>
              <a:rPr lang="en-US" altLang="en-US" sz="2400" b="1" dirty="0">
                <a:cs typeface="Arial" charset="0"/>
              </a:rPr>
              <a:t> </a:t>
            </a:r>
            <a:r>
              <a:rPr lang="en-US" altLang="en-US" sz="2400" dirty="0">
                <a:cs typeface="Arial" charset="0"/>
              </a:rPr>
              <a:t>- Must pay a 10% higher premium for </a:t>
            </a:r>
            <a:r>
              <a:rPr lang="en-US" altLang="en-US" sz="2400" u="sng" dirty="0">
                <a:cs typeface="Arial" charset="0"/>
              </a:rPr>
              <a:t>each</a:t>
            </a:r>
            <a:r>
              <a:rPr lang="en-US" altLang="en-US" sz="2400" dirty="0">
                <a:cs typeface="Arial" charset="0"/>
              </a:rPr>
              <a:t> </a:t>
            </a:r>
            <a:r>
              <a:rPr lang="en-US" altLang="en-US" sz="2400" i="1" dirty="0">
                <a:cs typeface="Arial" charset="0"/>
              </a:rPr>
              <a:t>full 12-month period</a:t>
            </a:r>
            <a:r>
              <a:rPr lang="en-US" altLang="en-US" sz="2400" dirty="0">
                <a:cs typeface="Arial" charset="0"/>
              </a:rPr>
              <a:t>(s) you were eligible for Part B but delayed enrolling. This is a permanent penalty with no cap.</a:t>
            </a:r>
          </a:p>
          <a:p>
            <a:pPr>
              <a:lnSpc>
                <a:spcPct val="150000"/>
              </a:lnSpc>
              <a:buFont typeface="Wingdings" panose="05000000000000000000" pitchFamily="2" charset="2"/>
              <a:buNone/>
            </a:pPr>
            <a:endParaRPr lang="en-US" altLang="en-US" sz="2000" dirty="0">
              <a:cs typeface="Arial" charset="0"/>
            </a:endParaRPr>
          </a:p>
          <a:p>
            <a:pPr>
              <a:lnSpc>
                <a:spcPct val="150000"/>
              </a:lnSpc>
              <a:buFont typeface="Wingdings" panose="05000000000000000000" pitchFamily="2" charset="2"/>
              <a:buNone/>
            </a:pPr>
            <a:endParaRPr lang="en-US" altLang="en-US" sz="2000" dirty="0">
              <a:cs typeface="Arial" charset="0"/>
            </a:endParaRPr>
          </a:p>
        </p:txBody>
      </p:sp>
      <p:sp>
        <p:nvSpPr>
          <p:cNvPr id="2" name="Footer Placeholder 1">
            <a:extLst>
              <a:ext uri="{FF2B5EF4-FFF2-40B4-BE49-F238E27FC236}">
                <a16:creationId xmlns:a16="http://schemas.microsoft.com/office/drawing/2014/main" id="{37149897-9E08-487D-ACF7-6DC8735869EA}"/>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2F2CD8E8-03F0-4E4F-8343-998C6E09CC4E}"/>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E4E9A0AD-DFF9-4064-8E9E-1EFDC5094469}"/>
              </a:ext>
            </a:extLst>
          </p:cNvPr>
          <p:cNvSpPr>
            <a:spLocks noGrp="1"/>
          </p:cNvSpPr>
          <p:nvPr>
            <p:ph type="sldNum" sz="quarter" idx="12"/>
          </p:nvPr>
        </p:nvSpPr>
        <p:spPr/>
        <p:txBody>
          <a:bodyPr/>
          <a:lstStyle/>
          <a:p>
            <a:fld id="{844A7B69-93E2-4D34-896D-EFDD7F03AB74}" type="slidenum">
              <a:rPr lang="en-US" smtClean="0"/>
              <a:t>20</a:t>
            </a:fld>
            <a:endParaRPr lang="en-US"/>
          </a:p>
        </p:txBody>
      </p:sp>
    </p:spTree>
    <p:extLst>
      <p:ext uri="{BB962C8B-B14F-4D97-AF65-F5344CB8AC3E}">
        <p14:creationId xmlns:p14="http://schemas.microsoft.com/office/powerpoint/2010/main" val="223896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0" dirty="0">
                <a:latin typeface="Arial" panose="020B0604020202020204" pitchFamily="34" charset="0"/>
                <a:cs typeface="Arial" panose="020B0604020202020204" pitchFamily="34" charset="0"/>
              </a:rPr>
              <a:t>Check Your Knowledge – Question #3</a:t>
            </a:r>
          </a:p>
        </p:txBody>
      </p:sp>
      <p:sp>
        <p:nvSpPr>
          <p:cNvPr id="5" name="Footer Placeholder 5"/>
          <p:cNvSpPr txBox="1">
            <a:spLocks/>
          </p:cNvSpPr>
          <p:nvPr/>
        </p:nvSpPr>
        <p:spPr>
          <a:xfrm>
            <a:off x="4648200" y="634047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p>
          <a:p>
            <a:pPr algn="ctr"/>
            <a:endParaRPr lang="en-US" sz="1200" dirty="0"/>
          </a:p>
        </p:txBody>
      </p:sp>
      <p:sp>
        <p:nvSpPr>
          <p:cNvPr id="8" name="Content Placeholder 14" descr="When is your Medicare Initial Enrollment Period important?" title="When is your Medicare Initial Enrollment Period important?"/>
          <p:cNvSpPr txBox="1">
            <a:spLocks/>
          </p:cNvSpPr>
          <p:nvPr/>
        </p:nvSpPr>
        <p:spPr>
          <a:xfrm>
            <a:off x="449943" y="1377914"/>
            <a:ext cx="11045371" cy="679487"/>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a:t>Why is your Medicare Initial Enrollment Period important?</a:t>
            </a:r>
          </a:p>
          <a:p>
            <a:pPr marL="0" indent="0" algn="ctr">
              <a:buNone/>
            </a:pPr>
            <a:endParaRPr lang="en-US" dirty="0"/>
          </a:p>
        </p:txBody>
      </p:sp>
      <p:sp>
        <p:nvSpPr>
          <p:cNvPr id="9" name="Content Placeholder 15" descr="a. Missed enrollment deadlines could result in penalties&#10;b. It’s your first opportunity to enroll in Medicare &#10;c. When you enroll impacts when your coverage begins&#10;d. All of the above&#10;" title="Answer choices a, b, c, and d"/>
          <p:cNvSpPr txBox="1">
            <a:spLocks/>
          </p:cNvSpPr>
          <p:nvPr/>
        </p:nvSpPr>
        <p:spPr>
          <a:xfrm>
            <a:off x="1787630" y="2057401"/>
            <a:ext cx="4868810" cy="3979453"/>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spcAft>
                <a:spcPts val="600"/>
              </a:spcAft>
              <a:buFont typeface="Wingdings" panose="05000000000000000000" pitchFamily="2" charset="2"/>
              <a:buAutoNum type="alphaLcPeriod"/>
            </a:pPr>
            <a:r>
              <a:rPr lang="en-US" sz="2800" dirty="0"/>
              <a:t>Missed enrollment deadlines could result in penalties</a:t>
            </a:r>
          </a:p>
          <a:p>
            <a:pPr marL="514350" indent="-514350">
              <a:spcAft>
                <a:spcPts val="600"/>
              </a:spcAft>
              <a:buFont typeface="Wingdings" panose="05000000000000000000" pitchFamily="2" charset="2"/>
              <a:buAutoNum type="alphaLcPeriod"/>
            </a:pPr>
            <a:r>
              <a:rPr lang="en-US" sz="2800" dirty="0"/>
              <a:t>It’s your first opportunity to enroll in Medicare </a:t>
            </a:r>
          </a:p>
          <a:p>
            <a:pPr marL="514350" indent="-514350">
              <a:spcAft>
                <a:spcPts val="600"/>
              </a:spcAft>
              <a:buFont typeface="Wingdings" panose="05000000000000000000" pitchFamily="2" charset="2"/>
              <a:buAutoNum type="alphaLcPeriod"/>
            </a:pPr>
            <a:r>
              <a:rPr lang="en-US" sz="2800" dirty="0"/>
              <a:t>When you enroll impacts when your coverage begins</a:t>
            </a:r>
          </a:p>
          <a:p>
            <a:pPr marL="514350" indent="-514350">
              <a:spcAft>
                <a:spcPts val="600"/>
              </a:spcAft>
              <a:buFont typeface="Wingdings" panose="05000000000000000000" pitchFamily="2" charset="2"/>
              <a:buAutoNum type="alphaLcPeriod"/>
            </a:pPr>
            <a:r>
              <a:rPr lang="en-US" sz="2800" dirty="0"/>
              <a:t>All of the above</a:t>
            </a:r>
          </a:p>
        </p:txBody>
      </p:sp>
      <p:pic>
        <p:nvPicPr>
          <p:cNvPr id="11" name="Picture 10" descr="What's important? | Valerie Everett | Flick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1721" y="2895600"/>
            <a:ext cx="2844799" cy="2133600"/>
          </a:xfrm>
          <a:prstGeom prst="rect">
            <a:avLst/>
          </a:prstGeom>
        </p:spPr>
      </p:pic>
      <p:sp>
        <p:nvSpPr>
          <p:cNvPr id="3" name="Footer Placeholder 2">
            <a:extLst>
              <a:ext uri="{FF2B5EF4-FFF2-40B4-BE49-F238E27FC236}">
                <a16:creationId xmlns:a16="http://schemas.microsoft.com/office/drawing/2014/main" id="{2740B3BB-FB7C-4DC6-9810-39C4381458F3}"/>
              </a:ext>
            </a:extLst>
          </p:cNvPr>
          <p:cNvSpPr>
            <a:spLocks noGrp="1"/>
          </p:cNvSpPr>
          <p:nvPr>
            <p:ph type="ftr" sz="quarter" idx="3"/>
          </p:nvPr>
        </p:nvSpPr>
        <p:spPr/>
        <p:txBody>
          <a:bodyPr/>
          <a:lstStyle/>
          <a:p>
            <a:r>
              <a:rPr lang="en-US">
                <a:solidFill>
                  <a:prstClr val="black"/>
                </a:solidFill>
              </a:rPr>
              <a:t>November 15, 2025 Welcome to Medicare Presentation</a:t>
            </a:r>
            <a:endParaRPr lang="en-US" dirty="0">
              <a:solidFill>
                <a:prstClr val="black"/>
              </a:solidFill>
            </a:endParaRPr>
          </a:p>
        </p:txBody>
      </p:sp>
      <p:sp>
        <p:nvSpPr>
          <p:cNvPr id="4" name="Date Placeholder 3">
            <a:extLst>
              <a:ext uri="{FF2B5EF4-FFF2-40B4-BE49-F238E27FC236}">
                <a16:creationId xmlns:a16="http://schemas.microsoft.com/office/drawing/2014/main" id="{121E1C72-95D1-4F2B-BF74-FF47E64261D1}"/>
              </a:ext>
            </a:extLst>
          </p:cNvPr>
          <p:cNvSpPr>
            <a:spLocks noGrp="1"/>
          </p:cNvSpPr>
          <p:nvPr>
            <p:ph type="dt" sz="half" idx="2"/>
          </p:nvPr>
        </p:nvSpPr>
        <p:spPr/>
        <p:txBody>
          <a:bodyPr/>
          <a:lstStyle/>
          <a:p>
            <a:r>
              <a:rPr lang="en-US">
                <a:solidFill>
                  <a:prstClr val="black"/>
                </a:solidFill>
              </a:rPr>
              <a:t>10/20/2025</a:t>
            </a:r>
            <a:endParaRPr lang="en-US" dirty="0">
              <a:solidFill>
                <a:prstClr val="black"/>
              </a:solidFill>
            </a:endParaRPr>
          </a:p>
        </p:txBody>
      </p:sp>
      <p:sp>
        <p:nvSpPr>
          <p:cNvPr id="6" name="Slide Number Placeholder 5">
            <a:extLst>
              <a:ext uri="{FF2B5EF4-FFF2-40B4-BE49-F238E27FC236}">
                <a16:creationId xmlns:a16="http://schemas.microsoft.com/office/drawing/2014/main" id="{6D26B0B8-C457-4E7A-B80D-93406520B687}"/>
              </a:ext>
            </a:extLst>
          </p:cNvPr>
          <p:cNvSpPr>
            <a:spLocks noGrp="1"/>
          </p:cNvSpPr>
          <p:nvPr>
            <p:ph type="sldNum" sz="quarter" idx="4"/>
          </p:nvPr>
        </p:nvSpPr>
        <p:spPr/>
        <p:txBody>
          <a:bodyPr/>
          <a:lstStyle/>
          <a:p>
            <a:fld id="{78C0CC3C-85F1-4D86-9B70-8D9F8B17F04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947836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 - Parts A, B, C &amp; D</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4AD5AB41-F4F9-4801-8458-7FF81BDB6F0C}"/>
              </a:ext>
            </a:extLst>
          </p:cNvPr>
          <p:cNvGraphicFramePr>
            <a:graphicFrameLocks/>
          </p:cNvGraphicFramePr>
          <p:nvPr>
            <p:extLst>
              <p:ext uri="{D42A27DB-BD31-4B8C-83A1-F6EECF244321}">
                <p14:modId xmlns:p14="http://schemas.microsoft.com/office/powerpoint/2010/main" val="2244067527"/>
              </p:ext>
            </p:extLst>
          </p:nvPr>
        </p:nvGraphicFramePr>
        <p:xfrm>
          <a:off x="1616764" y="1214507"/>
          <a:ext cx="8415510" cy="4712964"/>
        </p:xfrm>
        <a:graphic>
          <a:graphicData uri="http://schemas.openxmlformats.org/drawingml/2006/table">
            <a:tbl>
              <a:tblPr firstRow="1" bandRow="1">
                <a:tableStyleId>{5C22544A-7EE6-4342-B048-85BDC9FD1C3A}</a:tableStyleId>
              </a:tblPr>
              <a:tblGrid>
                <a:gridCol w="3563262">
                  <a:extLst>
                    <a:ext uri="{9D8B030D-6E8A-4147-A177-3AD203B41FA5}">
                      <a16:colId xmlns:a16="http://schemas.microsoft.com/office/drawing/2014/main" val="20001"/>
                    </a:ext>
                  </a:extLst>
                </a:gridCol>
                <a:gridCol w="4852248">
                  <a:extLst>
                    <a:ext uri="{9D8B030D-6E8A-4147-A177-3AD203B41FA5}">
                      <a16:colId xmlns:a16="http://schemas.microsoft.com/office/drawing/2014/main" val="20002"/>
                    </a:ext>
                  </a:extLst>
                </a:gridCol>
              </a:tblGrid>
              <a:tr h="342704">
                <a:tc>
                  <a:txBody>
                    <a:bodyPr/>
                    <a:lstStyle/>
                    <a:p>
                      <a:pPr algn="ctr"/>
                      <a:r>
                        <a:rPr lang="en-US" b="1" dirty="0">
                          <a:latin typeface="Arial" pitchFamily="34" charset="0"/>
                          <a:cs typeface="Arial" pitchFamily="34" charset="0"/>
                        </a:rPr>
                        <a:t>Part of Medicare</a:t>
                      </a:r>
                    </a:p>
                  </a:txBody>
                  <a:tcPr>
                    <a:solidFill>
                      <a:srgbClr val="00817E"/>
                    </a:solidFill>
                  </a:tcPr>
                </a:tc>
                <a:tc>
                  <a:txBody>
                    <a:bodyPr/>
                    <a:lstStyle/>
                    <a:p>
                      <a:pPr algn="ctr"/>
                      <a:r>
                        <a:rPr lang="en-US" dirty="0">
                          <a:latin typeface="Arial" pitchFamily="34" charset="0"/>
                          <a:cs typeface="Arial" pitchFamily="34" charset="0"/>
                        </a:rPr>
                        <a:t>What</a:t>
                      </a:r>
                      <a:r>
                        <a:rPr lang="en-US" baseline="0" dirty="0">
                          <a:latin typeface="Arial" pitchFamily="34" charset="0"/>
                          <a:cs typeface="Arial" pitchFamily="34" charset="0"/>
                        </a:rPr>
                        <a:t> It Covers</a:t>
                      </a:r>
                      <a:endParaRPr lang="en-US" dirty="0">
                        <a:latin typeface="Arial" pitchFamily="34" charset="0"/>
                        <a:cs typeface="Arial" pitchFamily="34" charset="0"/>
                      </a:endParaRPr>
                    </a:p>
                  </a:txBody>
                  <a:tcPr>
                    <a:solidFill>
                      <a:srgbClr val="00817E"/>
                    </a:solidFill>
                  </a:tcPr>
                </a:tc>
                <a:extLst>
                  <a:ext uri="{0D108BD9-81ED-4DB2-BD59-A6C34878D82A}">
                    <a16:rowId xmlns:a16="http://schemas.microsoft.com/office/drawing/2014/main" val="10000"/>
                  </a:ext>
                </a:extLst>
              </a:tr>
              <a:tr h="11137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itchFamily="34" charset="0"/>
                          <a:cs typeface="Arial" pitchFamily="34" charset="0"/>
                        </a:rPr>
                        <a:t>Part A </a:t>
                      </a:r>
                      <a:br>
                        <a:rPr lang="en-US" sz="2000" b="1" dirty="0">
                          <a:latin typeface="Arial" pitchFamily="34" charset="0"/>
                          <a:cs typeface="Arial" pitchFamily="34" charset="0"/>
                        </a:rPr>
                      </a:br>
                      <a:r>
                        <a:rPr lang="en-US" sz="2000" b="1" dirty="0">
                          <a:latin typeface="Arial" pitchFamily="34" charset="0"/>
                          <a:cs typeface="Arial" pitchFamily="34" charset="0"/>
                        </a:rPr>
                        <a:t>(Hospital</a:t>
                      </a:r>
                      <a:r>
                        <a:rPr lang="en-US" sz="2000" b="1" baseline="0" dirty="0">
                          <a:latin typeface="Arial" pitchFamily="34" charset="0"/>
                          <a:cs typeface="Arial" pitchFamily="34" charset="0"/>
                        </a:rPr>
                        <a:t> Insurance)</a:t>
                      </a:r>
                      <a:endParaRPr lang="en-US" sz="20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Inpatient care in hospitals and skilled nursing facilities,</a:t>
                      </a:r>
                      <a:r>
                        <a:rPr lang="en-US" baseline="0" dirty="0">
                          <a:latin typeface="Arial" pitchFamily="34" charset="0"/>
                          <a:cs typeface="Arial" pitchFamily="34" charset="0"/>
                        </a:rPr>
                        <a:t> as well as </a:t>
                      </a:r>
                      <a:r>
                        <a:rPr lang="en-US" dirty="0">
                          <a:latin typeface="Arial" pitchFamily="34" charset="0"/>
                          <a:cs typeface="Arial" pitchFamily="34" charset="0"/>
                        </a:rPr>
                        <a:t>hospice, some home health care, and blood</a:t>
                      </a:r>
                    </a:p>
                  </a:txBody>
                  <a:tcPr/>
                </a:tc>
                <a:extLst>
                  <a:ext uri="{0D108BD9-81ED-4DB2-BD59-A6C34878D82A}">
                    <a16:rowId xmlns:a16="http://schemas.microsoft.com/office/drawing/2014/main" val="10004"/>
                  </a:ext>
                </a:extLst>
              </a:tr>
              <a:tr h="856760">
                <a:tc>
                  <a:txBody>
                    <a:bodyPr/>
                    <a:lstStyle/>
                    <a:p>
                      <a:pPr algn="ctr"/>
                      <a:r>
                        <a:rPr lang="en-US" sz="2000" b="1" dirty="0">
                          <a:latin typeface="Arial" pitchFamily="34" charset="0"/>
                          <a:cs typeface="Arial" pitchFamily="34" charset="0"/>
                        </a:rPr>
                        <a:t>Part B </a:t>
                      </a:r>
                      <a:br>
                        <a:rPr lang="en-US" sz="2000" b="1" dirty="0">
                          <a:latin typeface="Arial" pitchFamily="34" charset="0"/>
                          <a:cs typeface="Arial" pitchFamily="34" charset="0"/>
                        </a:rPr>
                      </a:br>
                      <a:r>
                        <a:rPr lang="en-US" sz="2000" b="1" dirty="0">
                          <a:latin typeface="Arial" pitchFamily="34" charset="0"/>
                          <a:cs typeface="Arial" pitchFamily="34" charset="0"/>
                        </a:rPr>
                        <a:t>(Medical Insurance)</a:t>
                      </a:r>
                    </a:p>
                  </a:txBody>
                  <a:tcPr/>
                </a:tc>
                <a:tc>
                  <a:txBody>
                    <a:bodyPr/>
                    <a:lstStyle/>
                    <a:p>
                      <a:r>
                        <a:rPr lang="en-US" dirty="0">
                          <a:latin typeface="Arial" pitchFamily="34" charset="0"/>
                          <a:cs typeface="Arial" pitchFamily="34" charset="0"/>
                        </a:rPr>
                        <a:t>Doctor services, outpatient care, home health care, and some</a:t>
                      </a:r>
                      <a:r>
                        <a:rPr lang="en-US" baseline="0" dirty="0">
                          <a:latin typeface="Arial" pitchFamily="34" charset="0"/>
                          <a:cs typeface="Arial" pitchFamily="34" charset="0"/>
                        </a:rPr>
                        <a:t> preventive services</a:t>
                      </a:r>
                      <a:endParaRPr lang="en-US" dirty="0">
                        <a:latin typeface="Arial" pitchFamily="34" charset="0"/>
                        <a:cs typeface="Arial" pitchFamily="34" charset="0"/>
                      </a:endParaRPr>
                    </a:p>
                  </a:txBody>
                  <a:tcPr/>
                </a:tc>
                <a:extLst>
                  <a:ext uri="{0D108BD9-81ED-4DB2-BD59-A6C34878D82A}">
                    <a16:rowId xmlns:a16="http://schemas.microsoft.com/office/drawing/2014/main" val="10001"/>
                  </a:ext>
                </a:extLst>
              </a:tr>
              <a:tr h="1370816">
                <a:tc>
                  <a:txBody>
                    <a:bodyPr/>
                    <a:lstStyle/>
                    <a:p>
                      <a:pPr algn="ctr"/>
                      <a:br>
                        <a:rPr lang="en-US" sz="2000" b="1" dirty="0">
                          <a:latin typeface="Arial" pitchFamily="34" charset="0"/>
                          <a:cs typeface="Arial" pitchFamily="34" charset="0"/>
                        </a:rPr>
                      </a:br>
                      <a:r>
                        <a:rPr lang="en-US" sz="2000" b="1" dirty="0">
                          <a:latin typeface="Arial" pitchFamily="34" charset="0"/>
                          <a:cs typeface="Arial" pitchFamily="34" charset="0"/>
                        </a:rPr>
                        <a:t>Part C</a:t>
                      </a:r>
                    </a:p>
                    <a:p>
                      <a:pPr algn="ctr"/>
                      <a:r>
                        <a:rPr lang="en-US" sz="2000" b="1" dirty="0">
                          <a:latin typeface="Arial" pitchFamily="34" charset="0"/>
                          <a:cs typeface="Arial" pitchFamily="34" charset="0"/>
                        </a:rPr>
                        <a:t>(Medicare Advantage)</a:t>
                      </a:r>
                    </a:p>
                  </a:txBody>
                  <a:tcPr/>
                </a:tc>
                <a:tc>
                  <a:txBody>
                    <a:bodyPr/>
                    <a:lstStyle/>
                    <a:p>
                      <a:r>
                        <a:rPr lang="en-US" dirty="0">
                          <a:latin typeface="Arial" pitchFamily="34" charset="0"/>
                          <a:cs typeface="Arial" pitchFamily="34" charset="0"/>
                        </a:rPr>
                        <a:t>An alternative to Original Medicare;</a:t>
                      </a:r>
                      <a:r>
                        <a:rPr lang="en-US" baseline="0" dirty="0">
                          <a:latin typeface="Arial" pitchFamily="34" charset="0"/>
                          <a:cs typeface="Arial" pitchFamily="34" charset="0"/>
                        </a:rPr>
                        <a:t> managed by a private insurance company under contract with Medicare; combines Part A and B and usually Part D</a:t>
                      </a:r>
                      <a:endParaRPr lang="en-US" dirty="0">
                        <a:latin typeface="Arial" pitchFamily="34" charset="0"/>
                        <a:cs typeface="Arial" pitchFamily="34" charset="0"/>
                      </a:endParaRPr>
                    </a:p>
                  </a:txBody>
                  <a:tcPr/>
                </a:tc>
                <a:extLst>
                  <a:ext uri="{0D108BD9-81ED-4DB2-BD59-A6C34878D82A}">
                    <a16:rowId xmlns:a16="http://schemas.microsoft.com/office/drawing/2014/main" val="10002"/>
                  </a:ext>
                </a:extLst>
              </a:tr>
              <a:tr h="888270">
                <a:tc>
                  <a:txBody>
                    <a:bodyPr/>
                    <a:lstStyle/>
                    <a:p>
                      <a:pPr algn="ctr"/>
                      <a:r>
                        <a:rPr lang="en-US" sz="2000" b="1" dirty="0">
                          <a:latin typeface="Arial" pitchFamily="34" charset="0"/>
                          <a:cs typeface="Arial" pitchFamily="34" charset="0"/>
                        </a:rPr>
                        <a:t>Part D</a:t>
                      </a:r>
                      <a:br>
                        <a:rPr lang="en-US" sz="2000" b="1" dirty="0">
                          <a:latin typeface="Arial" pitchFamily="34" charset="0"/>
                          <a:cs typeface="Arial" pitchFamily="34" charset="0"/>
                        </a:rPr>
                      </a:br>
                      <a:r>
                        <a:rPr lang="en-US" sz="2000" b="1" dirty="0">
                          <a:latin typeface="Arial" pitchFamily="34" charset="0"/>
                          <a:cs typeface="Arial" pitchFamily="34" charset="0"/>
                        </a:rPr>
                        <a:t>(Prescription Drug Coverage)</a:t>
                      </a:r>
                    </a:p>
                  </a:txBody>
                  <a:tcPr/>
                </a:tc>
                <a:tc>
                  <a:txBody>
                    <a:bodyPr/>
                    <a:lstStyle/>
                    <a:p>
                      <a:r>
                        <a:rPr lang="en-US" baseline="0" dirty="0">
                          <a:latin typeface="Arial" pitchFamily="34" charset="0"/>
                          <a:cs typeface="Arial" pitchFamily="34" charset="0"/>
                        </a:rPr>
                        <a:t>Prescription drugs; run by private insurance companies under contract with Medicare</a:t>
                      </a:r>
                      <a:endParaRPr lang="en-US"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2" name="Footer Placeholder 1">
            <a:extLst>
              <a:ext uri="{FF2B5EF4-FFF2-40B4-BE49-F238E27FC236}">
                <a16:creationId xmlns:a16="http://schemas.microsoft.com/office/drawing/2014/main" id="{81BF6009-382C-436F-A07D-0B597FE84759}"/>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EC71C854-34B6-4DAF-B918-C6EF60816EE8}"/>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51C30D0C-9C74-4ABD-9491-6545C5336ADA}"/>
              </a:ext>
            </a:extLst>
          </p:cNvPr>
          <p:cNvSpPr>
            <a:spLocks noGrp="1"/>
          </p:cNvSpPr>
          <p:nvPr>
            <p:ph type="sldNum" sz="quarter" idx="12"/>
          </p:nvPr>
        </p:nvSpPr>
        <p:spPr/>
        <p:txBody>
          <a:bodyPr/>
          <a:lstStyle/>
          <a:p>
            <a:fld id="{844A7B69-93E2-4D34-896D-EFDD7F03AB74}" type="slidenum">
              <a:rPr lang="en-US" smtClean="0"/>
              <a:t>22</a:t>
            </a:fld>
            <a:endParaRPr lang="en-US"/>
          </a:p>
        </p:txBody>
      </p:sp>
    </p:spTree>
    <p:extLst>
      <p:ext uri="{BB962C8B-B14F-4D97-AF65-F5344CB8AC3E}">
        <p14:creationId xmlns:p14="http://schemas.microsoft.com/office/powerpoint/2010/main" val="386992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title="Part A icon">
            <a:extLst>
              <a:ext uri="{FF2B5EF4-FFF2-40B4-BE49-F238E27FC236}">
                <a16:creationId xmlns:a16="http://schemas.microsoft.com/office/drawing/2014/main" id="{CE7C3AD2-DB48-4B1D-BC6B-46D129DEB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4715" y="2813576"/>
            <a:ext cx="3574473" cy="1436913"/>
          </a:xfrm>
          <a:prstGeom prst="rect">
            <a:avLst/>
          </a:prstGeom>
          <a:ln>
            <a:solidFill>
              <a:schemeClr val="bg1"/>
            </a:solidFill>
          </a:ln>
        </p:spPr>
      </p:pic>
      <p:sp>
        <p:nvSpPr>
          <p:cNvPr id="2" name="Rectangle 1">
            <a:extLst>
              <a:ext uri="{FF2B5EF4-FFF2-40B4-BE49-F238E27FC236}">
                <a16:creationId xmlns:a16="http://schemas.microsoft.com/office/drawing/2014/main" id="{7920D51B-5411-442E-A10F-17EB59C951F8}"/>
              </a:ext>
            </a:extLst>
          </p:cNvPr>
          <p:cNvSpPr/>
          <p:nvPr/>
        </p:nvSpPr>
        <p:spPr>
          <a:xfrm>
            <a:off x="5962790" y="3244334"/>
            <a:ext cx="266420" cy="369332"/>
          </a:xfrm>
          <a:prstGeom prst="rect">
            <a:avLst/>
          </a:prstGeom>
        </p:spPr>
        <p:txBody>
          <a:bodyPr wrap="none">
            <a:spAutoFit/>
          </a:bodyPr>
          <a:lstStyle/>
          <a:p>
            <a:r>
              <a:rPr lang="en-US" b="1" dirty="0">
                <a:solidFill>
                  <a:schemeClr val="tx2"/>
                </a:solidFill>
              </a:rPr>
              <a:t>r</a:t>
            </a:r>
            <a:endParaRPr lang="en-US" dirty="0"/>
          </a:p>
        </p:txBody>
      </p:sp>
      <p:sp>
        <p:nvSpPr>
          <p:cNvPr id="3" name="Rectangle 2">
            <a:extLst>
              <a:ext uri="{FF2B5EF4-FFF2-40B4-BE49-F238E27FC236}">
                <a16:creationId xmlns:a16="http://schemas.microsoft.com/office/drawing/2014/main" id="{5BF1CA93-3AC8-4EC6-9AC9-0FD8369796BE}"/>
              </a:ext>
            </a:extLst>
          </p:cNvPr>
          <p:cNvSpPr/>
          <p:nvPr/>
        </p:nvSpPr>
        <p:spPr>
          <a:xfrm>
            <a:off x="5962790" y="3244334"/>
            <a:ext cx="266420" cy="369332"/>
          </a:xfrm>
          <a:prstGeom prst="rect">
            <a:avLst/>
          </a:prstGeom>
        </p:spPr>
        <p:txBody>
          <a:bodyPr wrap="none">
            <a:spAutoFit/>
          </a:bodyPr>
          <a:lstStyle/>
          <a:p>
            <a:r>
              <a:rPr lang="en-US" b="1" dirty="0">
                <a:solidFill>
                  <a:schemeClr val="tx2"/>
                </a:solidFill>
              </a:rPr>
              <a:t>r</a:t>
            </a:r>
            <a:endParaRPr lang="en-US" dirty="0"/>
          </a:p>
        </p:txBody>
      </p:sp>
      <p:sp>
        <p:nvSpPr>
          <p:cNvPr id="10" name="TextBox 9">
            <a:extLst>
              <a:ext uri="{FF2B5EF4-FFF2-40B4-BE49-F238E27FC236}">
                <a16:creationId xmlns:a16="http://schemas.microsoft.com/office/drawing/2014/main" id="{5671EC42-C132-487B-853A-918796685421}"/>
              </a:ext>
            </a:extLst>
          </p:cNvPr>
          <p:cNvSpPr txBox="1"/>
          <p:nvPr/>
        </p:nvSpPr>
        <p:spPr>
          <a:xfrm>
            <a:off x="3758951" y="4495323"/>
            <a:ext cx="4825999" cy="915764"/>
          </a:xfrm>
          <a:prstGeom prst="rect">
            <a:avLst/>
          </a:prstGeom>
          <a:noFill/>
        </p:spPr>
        <p:txBody>
          <a:bodyPr wrap="square" rtlCol="0">
            <a:spAutoFit/>
          </a:bodyPr>
          <a:lstStyle/>
          <a:p>
            <a:pPr algn="ctr"/>
            <a:r>
              <a:rPr lang="en-US" sz="4000" dirty="0">
                <a:solidFill>
                  <a:schemeClr val="tx2"/>
                </a:solidFill>
              </a:rPr>
              <a:t>Hospital Insurance</a:t>
            </a:r>
          </a:p>
          <a:p>
            <a:pPr algn="ctr"/>
            <a:endParaRPr lang="en-US" sz="1351" dirty="0">
              <a:solidFill>
                <a:schemeClr val="tx2"/>
              </a:solidFill>
            </a:endParaRPr>
          </a:p>
        </p:txBody>
      </p:sp>
      <p:sp>
        <p:nvSpPr>
          <p:cNvPr id="5" name="Footer Placeholder 4">
            <a:extLst>
              <a:ext uri="{FF2B5EF4-FFF2-40B4-BE49-F238E27FC236}">
                <a16:creationId xmlns:a16="http://schemas.microsoft.com/office/drawing/2014/main" id="{EAD823F8-B4C0-445F-8472-CE825FADB1F7}"/>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B7C4A5A3-C369-48DF-B7D0-2D450874B24D}"/>
              </a:ext>
            </a:extLst>
          </p:cNvPr>
          <p:cNvSpPr>
            <a:spLocks noGrp="1"/>
          </p:cNvSpPr>
          <p:nvPr>
            <p:ph type="dt" sz="half" idx="10"/>
          </p:nvPr>
        </p:nvSpPr>
        <p:spPr/>
        <p:txBody>
          <a:bodyPr/>
          <a:lstStyle/>
          <a:p>
            <a:r>
              <a:rPr lang="en-US"/>
              <a:t>10/20/2025</a:t>
            </a:r>
          </a:p>
        </p:txBody>
      </p:sp>
      <p:sp>
        <p:nvSpPr>
          <p:cNvPr id="7" name="Slide Number Placeholder 6">
            <a:extLst>
              <a:ext uri="{FF2B5EF4-FFF2-40B4-BE49-F238E27FC236}">
                <a16:creationId xmlns:a16="http://schemas.microsoft.com/office/drawing/2014/main" id="{1ED42E47-F1C1-4917-A09F-AC18950634A7}"/>
              </a:ext>
            </a:extLst>
          </p:cNvPr>
          <p:cNvSpPr>
            <a:spLocks noGrp="1"/>
          </p:cNvSpPr>
          <p:nvPr>
            <p:ph type="sldNum" sz="quarter" idx="12"/>
          </p:nvPr>
        </p:nvSpPr>
        <p:spPr/>
        <p:txBody>
          <a:bodyPr/>
          <a:lstStyle/>
          <a:p>
            <a:fld id="{844A7B69-93E2-4D34-896D-EFDD7F03AB74}" type="slidenum">
              <a:rPr lang="en-US" smtClean="0"/>
              <a:t>23</a:t>
            </a:fld>
            <a:endParaRPr lang="en-US"/>
          </a:p>
        </p:txBody>
      </p:sp>
    </p:spTree>
    <p:extLst>
      <p:ext uri="{BB962C8B-B14F-4D97-AF65-F5344CB8AC3E}">
        <p14:creationId xmlns:p14="http://schemas.microsoft.com/office/powerpoint/2010/main" val="3133621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Coverage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1812176" y="1410789"/>
            <a:ext cx="9541623" cy="4945561"/>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anose="05000000000000000000" pitchFamily="2" charset="2"/>
              <a:buChar char="Ø"/>
            </a:pPr>
            <a:r>
              <a:rPr lang="en-US" sz="4400" b="1" u="sng" dirty="0">
                <a:solidFill>
                  <a:schemeClr val="accent1"/>
                </a:solidFill>
                <a:latin typeface="Arial" panose="020B0604020202020204" pitchFamily="34" charset="0"/>
                <a:cs typeface="Arial" panose="020B0604020202020204" pitchFamily="34" charset="0"/>
              </a:rPr>
              <a:t>Part A helps cover</a:t>
            </a:r>
            <a:r>
              <a:rPr lang="en-US" sz="4400" b="1" dirty="0">
                <a:solidFill>
                  <a:schemeClr val="accent1"/>
                </a:solidFill>
                <a:latin typeface="Arial" panose="020B0604020202020204" pitchFamily="34" charset="0"/>
                <a:cs typeface="Arial" panose="020B0604020202020204" pitchFamily="34" charset="0"/>
              </a:rPr>
              <a:t>:</a:t>
            </a:r>
          </a:p>
          <a:p>
            <a:pPr lvl="1">
              <a:lnSpc>
                <a:spcPct val="120000"/>
              </a:lnSpc>
              <a:spcBef>
                <a:spcPts val="0"/>
              </a:spcBef>
              <a:buFont typeface="Wingdings" panose="05000000000000000000" pitchFamily="2" charset="2"/>
              <a:buChar char="§"/>
            </a:pPr>
            <a:r>
              <a:rPr lang="en-US" sz="3600" dirty="0"/>
              <a:t>Inpatient hospital care</a:t>
            </a:r>
          </a:p>
          <a:p>
            <a:pPr lvl="2">
              <a:lnSpc>
                <a:spcPct val="120000"/>
              </a:lnSpc>
              <a:spcBef>
                <a:spcPts val="0"/>
              </a:spcBef>
              <a:buFont typeface="Wingdings" panose="05000000000000000000" pitchFamily="2" charset="2"/>
              <a:buChar char="§"/>
            </a:pPr>
            <a:r>
              <a:rPr lang="en-US" sz="3600" dirty="0"/>
              <a:t>Semi-private room, meals, general nursing, other hospital services and supplies. Includes inpatient rehabilitation facilities and inpatient mental health care in a psychiatric hospital (lifetime 190-day limit)</a:t>
            </a:r>
          </a:p>
          <a:p>
            <a:pPr lvl="1">
              <a:lnSpc>
                <a:spcPct val="120000"/>
              </a:lnSpc>
              <a:spcBef>
                <a:spcPts val="0"/>
              </a:spcBef>
              <a:buFont typeface="Wingdings" panose="05000000000000000000" pitchFamily="2" charset="2"/>
              <a:buChar char="§"/>
            </a:pPr>
            <a:r>
              <a:rPr lang="en-US" sz="3600" dirty="0"/>
              <a:t>Inpatient Skilled Nursing Facility (SNF) care</a:t>
            </a:r>
          </a:p>
          <a:p>
            <a:pPr lvl="2">
              <a:lnSpc>
                <a:spcPct val="120000"/>
              </a:lnSpc>
              <a:spcBef>
                <a:spcPts val="0"/>
              </a:spcBef>
              <a:buFont typeface="Wingdings" panose="05000000000000000000" pitchFamily="2" charset="2"/>
              <a:buChar char="§"/>
            </a:pPr>
            <a:r>
              <a:rPr lang="en-US" sz="3600" dirty="0"/>
              <a:t>Generally, after a related 3-day inpatient hospital stay*</a:t>
            </a:r>
          </a:p>
          <a:p>
            <a:pPr lvl="1">
              <a:lnSpc>
                <a:spcPct val="120000"/>
              </a:lnSpc>
              <a:spcBef>
                <a:spcPts val="0"/>
              </a:spcBef>
              <a:buFont typeface="Wingdings" panose="05000000000000000000" pitchFamily="2" charset="2"/>
              <a:buChar char="§"/>
            </a:pPr>
            <a:r>
              <a:rPr lang="en-US" sz="3600" dirty="0"/>
              <a:t>Blood (inpatient)</a:t>
            </a:r>
          </a:p>
          <a:p>
            <a:pPr lvl="1">
              <a:lnSpc>
                <a:spcPct val="120000"/>
              </a:lnSpc>
              <a:spcBef>
                <a:spcPts val="0"/>
              </a:spcBef>
              <a:buFont typeface="Wingdings" panose="05000000000000000000" pitchFamily="2" charset="2"/>
              <a:buChar char="§"/>
            </a:pPr>
            <a:r>
              <a:rPr lang="en-US" sz="3600" dirty="0"/>
              <a:t>Home health care</a:t>
            </a:r>
          </a:p>
          <a:p>
            <a:pPr lvl="1">
              <a:lnSpc>
                <a:spcPct val="120000"/>
              </a:lnSpc>
              <a:spcBef>
                <a:spcPts val="0"/>
              </a:spcBef>
              <a:buFont typeface="Wingdings" panose="05000000000000000000" pitchFamily="2" charset="2"/>
              <a:buChar char="§"/>
            </a:pPr>
            <a:r>
              <a:rPr lang="en-US" sz="3600" dirty="0"/>
              <a:t>Hospice care</a:t>
            </a:r>
          </a:p>
          <a:p>
            <a:pPr lvl="1">
              <a:lnSpc>
                <a:spcPct val="120000"/>
              </a:lnSpc>
              <a:spcBef>
                <a:spcPts val="0"/>
              </a:spcBef>
              <a:buFont typeface="Wingdings" panose="05000000000000000000" pitchFamily="2" charset="2"/>
              <a:buChar char="§"/>
            </a:pPr>
            <a:endParaRPr lang="en-US" sz="3600" dirty="0"/>
          </a:p>
          <a:p>
            <a:pPr>
              <a:lnSpc>
                <a:spcPct val="120000"/>
              </a:lnSpc>
              <a:spcBef>
                <a:spcPts val="0"/>
              </a:spcBef>
              <a:buFont typeface="Wingdings" panose="05000000000000000000" pitchFamily="2" charset="2"/>
              <a:buChar char="Ø"/>
            </a:pPr>
            <a:r>
              <a:rPr lang="en-US" sz="4400" b="1" u="sng" dirty="0">
                <a:solidFill>
                  <a:schemeClr val="accent1"/>
                </a:solidFill>
                <a:latin typeface="Arial" panose="020B0604020202020204" pitchFamily="34" charset="0"/>
                <a:cs typeface="Arial" panose="020B0604020202020204" pitchFamily="34" charset="0"/>
              </a:rPr>
              <a:t>What’s not covered</a:t>
            </a:r>
            <a:r>
              <a:rPr lang="en-US" sz="4400" b="1" dirty="0">
                <a:solidFill>
                  <a:schemeClr val="accent1"/>
                </a:solidFill>
                <a:latin typeface="Arial" panose="020B0604020202020204" pitchFamily="34" charset="0"/>
                <a:cs typeface="Arial" panose="020B0604020202020204" pitchFamily="34" charset="0"/>
              </a:rPr>
              <a:t>?</a:t>
            </a:r>
          </a:p>
          <a:p>
            <a:pPr lvl="1">
              <a:lnSpc>
                <a:spcPct val="120000"/>
              </a:lnSpc>
              <a:spcBef>
                <a:spcPts val="0"/>
              </a:spcBef>
              <a:buFont typeface="Wingdings" panose="05000000000000000000" pitchFamily="2" charset="2"/>
              <a:buChar char="§"/>
            </a:pPr>
            <a:r>
              <a:rPr lang="en-US" sz="3600" dirty="0"/>
              <a:t>Private-duty nursing</a:t>
            </a:r>
          </a:p>
          <a:p>
            <a:pPr lvl="1">
              <a:lnSpc>
                <a:spcPct val="120000"/>
              </a:lnSpc>
              <a:spcBef>
                <a:spcPts val="0"/>
              </a:spcBef>
              <a:buFont typeface="Wingdings" panose="05000000000000000000" pitchFamily="2" charset="2"/>
              <a:buChar char="§"/>
            </a:pPr>
            <a:r>
              <a:rPr lang="en-US" sz="3600" dirty="0"/>
              <a:t>Private room (unless medically necessary)</a:t>
            </a:r>
          </a:p>
          <a:p>
            <a:pPr lvl="1">
              <a:lnSpc>
                <a:spcPct val="120000"/>
              </a:lnSpc>
              <a:spcBef>
                <a:spcPts val="0"/>
              </a:spcBef>
              <a:buFont typeface="Wingdings" panose="05000000000000000000" pitchFamily="2" charset="2"/>
              <a:buChar char="§"/>
            </a:pPr>
            <a:r>
              <a:rPr lang="en-US" sz="3600" dirty="0"/>
              <a:t>Television and phone in your room (if there’s a separate charge for these items)</a:t>
            </a:r>
          </a:p>
          <a:p>
            <a:pPr lvl="1">
              <a:lnSpc>
                <a:spcPct val="120000"/>
              </a:lnSpc>
              <a:spcBef>
                <a:spcPts val="0"/>
              </a:spcBef>
              <a:buFont typeface="Wingdings" panose="05000000000000000000" pitchFamily="2" charset="2"/>
              <a:buChar char="§"/>
            </a:pPr>
            <a:r>
              <a:rPr lang="en-US" sz="3600" dirty="0"/>
              <a:t>Personal care items, like razors or slipper socks</a:t>
            </a:r>
          </a:p>
          <a:p>
            <a:pPr lvl="1">
              <a:lnSpc>
                <a:spcPct val="120000"/>
              </a:lnSpc>
              <a:spcBef>
                <a:spcPts val="0"/>
              </a:spcBef>
              <a:buFont typeface="Wingdings" panose="05000000000000000000" pitchFamily="2" charset="2"/>
              <a:buChar char="§"/>
            </a:pPr>
            <a:r>
              <a:rPr lang="en-US" sz="3600" dirty="0"/>
              <a:t>Custodial (non-skilled) care in SNF </a:t>
            </a:r>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2" name="Footer Placeholder 1">
            <a:extLst>
              <a:ext uri="{FF2B5EF4-FFF2-40B4-BE49-F238E27FC236}">
                <a16:creationId xmlns:a16="http://schemas.microsoft.com/office/drawing/2014/main" id="{552147E6-6C30-4F80-81B8-990189165E4C}"/>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60C0E0A6-44D7-4A4E-AF7B-1456FEC5532B}"/>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1CC3164D-E389-49BF-8243-6AA16A176D4E}"/>
              </a:ext>
            </a:extLst>
          </p:cNvPr>
          <p:cNvSpPr>
            <a:spLocks noGrp="1"/>
          </p:cNvSpPr>
          <p:nvPr>
            <p:ph type="sldNum" sz="quarter" idx="12"/>
          </p:nvPr>
        </p:nvSpPr>
        <p:spPr/>
        <p:txBody>
          <a:bodyPr/>
          <a:lstStyle/>
          <a:p>
            <a:fld id="{844A7B69-93E2-4D34-896D-EFDD7F03AB74}" type="slidenum">
              <a:rPr lang="en-US" smtClean="0"/>
              <a:t>24</a:t>
            </a:fld>
            <a:endParaRPr lang="en-US"/>
          </a:p>
        </p:txBody>
      </p:sp>
    </p:spTree>
    <p:extLst>
      <p:ext uri="{BB962C8B-B14F-4D97-AF65-F5344CB8AC3E}">
        <p14:creationId xmlns:p14="http://schemas.microsoft.com/office/powerpoint/2010/main" val="2986824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2026 Costs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2EDC6FC9-3451-4578-BC75-A97248E427C6}"/>
              </a:ext>
            </a:extLst>
          </p:cNvPr>
          <p:cNvSpPr txBox="1">
            <a:spLocks/>
          </p:cNvSpPr>
          <p:nvPr/>
        </p:nvSpPr>
        <p:spPr>
          <a:xfrm>
            <a:off x="2144817" y="1371600"/>
            <a:ext cx="8857012" cy="3910081"/>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en-US" sz="2800" b="1" dirty="0">
                <a:solidFill>
                  <a:schemeClr val="accent1"/>
                </a:solidFill>
              </a:rPr>
              <a:t> Premium</a:t>
            </a:r>
            <a:r>
              <a:rPr lang="en-US" sz="2800" b="1" dirty="0">
                <a:solidFill>
                  <a:prstClr val="black"/>
                </a:solidFill>
              </a:rPr>
              <a:t> </a:t>
            </a:r>
            <a:r>
              <a:rPr lang="en-US" sz="2800" dirty="0">
                <a:solidFill>
                  <a:prstClr val="black"/>
                </a:solidFill>
              </a:rPr>
              <a:t>— No premium for most people</a:t>
            </a:r>
          </a:p>
          <a:p>
            <a:pPr>
              <a:buFont typeface="Wingdings" panose="05000000000000000000" pitchFamily="2" charset="2"/>
              <a:buChar char="Ø"/>
            </a:pPr>
            <a:r>
              <a:rPr lang="en-US" sz="2800" b="1" dirty="0">
                <a:solidFill>
                  <a:schemeClr val="accent1"/>
                </a:solidFill>
              </a:rPr>
              <a:t> Deductible</a:t>
            </a:r>
            <a:r>
              <a:rPr lang="en-US" sz="2800" b="1" dirty="0">
                <a:solidFill>
                  <a:prstClr val="black"/>
                </a:solidFill>
              </a:rPr>
              <a:t> </a:t>
            </a:r>
            <a:r>
              <a:rPr lang="en-US" sz="2800" dirty="0">
                <a:solidFill>
                  <a:prstClr val="black"/>
                </a:solidFill>
              </a:rPr>
              <a:t>— $1,716 for inpatient stays (days 1-60)</a:t>
            </a:r>
          </a:p>
          <a:p>
            <a:pPr>
              <a:buFont typeface="Wingdings" panose="05000000000000000000" pitchFamily="2" charset="2"/>
              <a:buChar char="Ø"/>
            </a:pPr>
            <a:r>
              <a:rPr lang="en-US" sz="2800" b="1" dirty="0">
                <a:solidFill>
                  <a:schemeClr val="accent1"/>
                </a:solidFill>
              </a:rPr>
              <a:t> Copays</a:t>
            </a:r>
            <a:r>
              <a:rPr lang="en-US" sz="2800" dirty="0">
                <a:solidFill>
                  <a:prstClr val="black"/>
                </a:solidFill>
              </a:rPr>
              <a:t> – Varies </a:t>
            </a:r>
          </a:p>
          <a:p>
            <a:pPr lvl="2">
              <a:buFont typeface="Wingdings" panose="05000000000000000000" pitchFamily="2" charset="2"/>
              <a:buChar char="§"/>
            </a:pPr>
            <a:r>
              <a:rPr lang="en-US" sz="2400" dirty="0">
                <a:solidFill>
                  <a:prstClr val="black"/>
                </a:solidFill>
              </a:rPr>
              <a:t>Hospital Inpatient—See next slide</a:t>
            </a:r>
          </a:p>
          <a:p>
            <a:pPr lvl="2">
              <a:buFont typeface="Wingdings" panose="05000000000000000000" pitchFamily="2" charset="2"/>
              <a:buChar char="§"/>
            </a:pPr>
            <a:r>
              <a:rPr lang="en-US" sz="2400" dirty="0">
                <a:solidFill>
                  <a:prstClr val="black"/>
                </a:solidFill>
              </a:rPr>
              <a:t>Skilled Nursing Facility—See separate slide</a:t>
            </a:r>
          </a:p>
          <a:p>
            <a:pPr lvl="2">
              <a:buFont typeface="Wingdings" panose="05000000000000000000" pitchFamily="2" charset="2"/>
              <a:buChar char="§"/>
            </a:pPr>
            <a:r>
              <a:rPr lang="en-US" sz="2400" dirty="0">
                <a:solidFill>
                  <a:prstClr val="black"/>
                </a:solidFill>
              </a:rPr>
              <a:t>Home health care — $0  copay</a:t>
            </a:r>
          </a:p>
          <a:p>
            <a:pPr lvl="2">
              <a:buFont typeface="Wingdings" panose="05000000000000000000" pitchFamily="2" charset="2"/>
              <a:buChar char="§"/>
            </a:pPr>
            <a:r>
              <a:rPr lang="en-US" sz="2400" dirty="0">
                <a:solidFill>
                  <a:prstClr val="black"/>
                </a:solidFill>
              </a:rPr>
              <a:t>Hospice care — $0 copay</a:t>
            </a:r>
          </a:p>
          <a:p>
            <a:pPr>
              <a:buFont typeface="Wingdings" panose="05000000000000000000" pitchFamily="2" charset="2"/>
              <a:buChar char="Ø"/>
            </a:pPr>
            <a:r>
              <a:rPr lang="en-US" sz="2800" b="1" dirty="0">
                <a:solidFill>
                  <a:schemeClr val="accent1"/>
                </a:solidFill>
              </a:rPr>
              <a:t> Out-of-pocket maximum </a:t>
            </a:r>
            <a:r>
              <a:rPr lang="en-US" sz="2800" dirty="0">
                <a:solidFill>
                  <a:prstClr val="black"/>
                </a:solidFill>
              </a:rPr>
              <a:t>— None in Original Medicare</a:t>
            </a:r>
          </a:p>
          <a:p>
            <a:pPr marL="0" indent="0">
              <a:buNone/>
            </a:pPr>
            <a:endParaRPr lang="en-US" sz="1500" dirty="0">
              <a:solidFill>
                <a:prstClr val="black"/>
              </a:solidFill>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549" y="2911900"/>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499060" y="3615514"/>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sp>
        <p:nvSpPr>
          <p:cNvPr id="10" name="TextBox 9">
            <a:extLst>
              <a:ext uri="{FF2B5EF4-FFF2-40B4-BE49-F238E27FC236}">
                <a16:creationId xmlns:a16="http://schemas.microsoft.com/office/drawing/2014/main" id="{654754F3-7954-4DB5-9FC5-A1959A202990}"/>
              </a:ext>
            </a:extLst>
          </p:cNvPr>
          <p:cNvSpPr txBox="1"/>
          <p:nvPr/>
        </p:nvSpPr>
        <p:spPr>
          <a:xfrm>
            <a:off x="2390504" y="5545285"/>
            <a:ext cx="7824650" cy="400110"/>
          </a:xfrm>
          <a:prstGeom prst="rect">
            <a:avLst/>
          </a:prstGeom>
          <a:solidFill>
            <a:srgbClr val="FFFF00"/>
          </a:solidFill>
          <a:ln w="34925">
            <a:solidFill>
              <a:schemeClr val="tx2">
                <a:lumMod val="75000"/>
              </a:schemeClr>
            </a:solidFill>
          </a:ln>
        </p:spPr>
        <p:txBody>
          <a:bodyPr wrap="square" rtlCol="0">
            <a:spAutoFit/>
          </a:bodyPr>
          <a:lstStyle/>
          <a:p>
            <a:pPr algn="ctr"/>
            <a:r>
              <a:rPr lang="en-US" sz="2000" b="1" dirty="0"/>
              <a:t>NOTE: Part B pays for most doctor services when you are inpatient*</a:t>
            </a:r>
          </a:p>
        </p:txBody>
      </p:sp>
      <p:sp>
        <p:nvSpPr>
          <p:cNvPr id="2" name="Footer Placeholder 1">
            <a:extLst>
              <a:ext uri="{FF2B5EF4-FFF2-40B4-BE49-F238E27FC236}">
                <a16:creationId xmlns:a16="http://schemas.microsoft.com/office/drawing/2014/main" id="{2B25EC95-15F7-4435-AC94-1A4B03FBB27C}"/>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F6D7E869-DF09-4A5C-98BF-CF1AE3A91187}"/>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20C36C99-192F-4089-8E29-03731510B3F3}"/>
              </a:ext>
            </a:extLst>
          </p:cNvPr>
          <p:cNvSpPr>
            <a:spLocks noGrp="1"/>
          </p:cNvSpPr>
          <p:nvPr>
            <p:ph type="sldNum" sz="quarter" idx="12"/>
          </p:nvPr>
        </p:nvSpPr>
        <p:spPr/>
        <p:txBody>
          <a:bodyPr/>
          <a:lstStyle/>
          <a:p>
            <a:fld id="{844A7B69-93E2-4D34-896D-EFDD7F03AB74}" type="slidenum">
              <a:rPr lang="en-US" smtClean="0"/>
              <a:t>25</a:t>
            </a:fld>
            <a:endParaRPr lang="en-US"/>
          </a:p>
        </p:txBody>
      </p:sp>
    </p:spTree>
    <p:extLst>
      <p:ext uri="{BB962C8B-B14F-4D97-AF65-F5344CB8AC3E}">
        <p14:creationId xmlns:p14="http://schemas.microsoft.com/office/powerpoint/2010/main" val="305481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2026 Costs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248" y="3121059"/>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384759" y="3968395"/>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graphicFrame>
        <p:nvGraphicFramePr>
          <p:cNvPr id="11" name="Content Placeholder 3">
            <a:extLst>
              <a:ext uri="{FF2B5EF4-FFF2-40B4-BE49-F238E27FC236}">
                <a16:creationId xmlns:a16="http://schemas.microsoft.com/office/drawing/2014/main" id="{21455A9C-CE13-47F3-9F10-EC3FE07750E5}"/>
              </a:ext>
            </a:extLst>
          </p:cNvPr>
          <p:cNvGraphicFramePr>
            <a:graphicFrameLocks/>
          </p:cNvGraphicFramePr>
          <p:nvPr>
            <p:extLst>
              <p:ext uri="{D42A27DB-BD31-4B8C-83A1-F6EECF244321}">
                <p14:modId xmlns:p14="http://schemas.microsoft.com/office/powerpoint/2010/main" val="259851903"/>
              </p:ext>
            </p:extLst>
          </p:nvPr>
        </p:nvGraphicFramePr>
        <p:xfrm>
          <a:off x="1906026" y="2124952"/>
          <a:ext cx="8944667" cy="4030144"/>
        </p:xfrm>
        <a:graphic>
          <a:graphicData uri="http://schemas.openxmlformats.org/drawingml/2006/table">
            <a:tbl>
              <a:tblPr firstRow="1" bandRow="1">
                <a:tableStyleId>{5C22544A-7EE6-4342-B048-85BDC9FD1C3A}</a:tableStyleId>
              </a:tblPr>
              <a:tblGrid>
                <a:gridCol w="2062543">
                  <a:extLst>
                    <a:ext uri="{9D8B030D-6E8A-4147-A177-3AD203B41FA5}">
                      <a16:colId xmlns:a16="http://schemas.microsoft.com/office/drawing/2014/main" val="20000"/>
                    </a:ext>
                  </a:extLst>
                </a:gridCol>
                <a:gridCol w="3964550">
                  <a:extLst>
                    <a:ext uri="{9D8B030D-6E8A-4147-A177-3AD203B41FA5}">
                      <a16:colId xmlns:a16="http://schemas.microsoft.com/office/drawing/2014/main" val="3167613514"/>
                    </a:ext>
                  </a:extLst>
                </a:gridCol>
                <a:gridCol w="2917574">
                  <a:extLst>
                    <a:ext uri="{9D8B030D-6E8A-4147-A177-3AD203B41FA5}">
                      <a16:colId xmlns:a16="http://schemas.microsoft.com/office/drawing/2014/main" val="20001"/>
                    </a:ext>
                  </a:extLst>
                </a:gridCol>
              </a:tblGrid>
              <a:tr h="1007536">
                <a:tc>
                  <a:txBody>
                    <a:bodyPr/>
                    <a:lstStyle/>
                    <a:p>
                      <a:r>
                        <a:rPr lang="en-US" sz="2800" dirty="0"/>
                        <a:t>DAYS</a:t>
                      </a:r>
                    </a:p>
                  </a:txBody>
                  <a:tcPr>
                    <a:solidFill>
                      <a:schemeClr val="tx2">
                        <a:lumMod val="60000"/>
                        <a:lumOff val="40000"/>
                      </a:schemeClr>
                    </a:solidFill>
                  </a:tcPr>
                </a:tc>
                <a:tc>
                  <a:txBody>
                    <a:bodyPr/>
                    <a:lstStyle/>
                    <a:p>
                      <a:r>
                        <a:rPr lang="en-US" sz="2800" dirty="0"/>
                        <a:t>MEDICARE PAYS</a:t>
                      </a:r>
                    </a:p>
                  </a:txBody>
                  <a:tcPr>
                    <a:solidFill>
                      <a:schemeClr val="tx2">
                        <a:lumMod val="60000"/>
                        <a:lumOff val="40000"/>
                      </a:schemeClr>
                    </a:solidFill>
                  </a:tcPr>
                </a:tc>
                <a:tc>
                  <a:txBody>
                    <a:bodyPr/>
                    <a:lstStyle/>
                    <a:p>
                      <a:r>
                        <a:rPr lang="en-US" sz="2800" dirty="0"/>
                        <a:t>PATIENT PAYS</a:t>
                      </a:r>
                    </a:p>
                  </a:txBody>
                  <a:tcPr>
                    <a:solidFill>
                      <a:schemeClr val="tx2">
                        <a:lumMod val="60000"/>
                        <a:lumOff val="40000"/>
                      </a:schemeClr>
                    </a:solidFill>
                  </a:tcPr>
                </a:tc>
                <a:extLst>
                  <a:ext uri="{0D108BD9-81ED-4DB2-BD59-A6C34878D82A}">
                    <a16:rowId xmlns:a16="http://schemas.microsoft.com/office/drawing/2014/main" val="10000"/>
                  </a:ext>
                </a:extLst>
              </a:tr>
              <a:tr h="1007536">
                <a:tc>
                  <a:txBody>
                    <a:bodyPr/>
                    <a:lstStyle/>
                    <a:p>
                      <a:r>
                        <a:rPr lang="en-US" sz="2800" dirty="0"/>
                        <a:t>1-60</a:t>
                      </a:r>
                    </a:p>
                  </a:txBody>
                  <a:tcPr/>
                </a:tc>
                <a:tc>
                  <a:txBody>
                    <a:bodyPr/>
                    <a:lstStyle/>
                    <a:p>
                      <a:r>
                        <a:rPr lang="en-US" sz="2800" dirty="0"/>
                        <a:t>All except $1,716</a:t>
                      </a:r>
                    </a:p>
                  </a:txBody>
                  <a:tcPr/>
                </a:tc>
                <a:tc>
                  <a:txBody>
                    <a:bodyPr/>
                    <a:lstStyle/>
                    <a:p>
                      <a:r>
                        <a:rPr lang="en-US" sz="2800" baseline="0" dirty="0"/>
                        <a:t>$1,716 deductible</a:t>
                      </a:r>
                      <a:endParaRPr lang="en-US" sz="2800" dirty="0"/>
                    </a:p>
                  </a:txBody>
                  <a:tcPr/>
                </a:tc>
                <a:extLst>
                  <a:ext uri="{0D108BD9-81ED-4DB2-BD59-A6C34878D82A}">
                    <a16:rowId xmlns:a16="http://schemas.microsoft.com/office/drawing/2014/main" val="10001"/>
                  </a:ext>
                </a:extLst>
              </a:tr>
              <a:tr h="1007536">
                <a:tc>
                  <a:txBody>
                    <a:bodyPr/>
                    <a:lstStyle/>
                    <a:p>
                      <a:r>
                        <a:rPr lang="en-US" sz="2800" dirty="0"/>
                        <a:t>61-90</a:t>
                      </a:r>
                    </a:p>
                  </a:txBody>
                  <a:tcPr/>
                </a:tc>
                <a:tc>
                  <a:txBody>
                    <a:bodyPr/>
                    <a:lstStyle/>
                    <a:p>
                      <a:r>
                        <a:rPr lang="en-US" sz="2800" dirty="0"/>
                        <a:t>All except $429/day</a:t>
                      </a:r>
                    </a:p>
                  </a:txBody>
                  <a:tcPr/>
                </a:tc>
                <a:tc>
                  <a:txBody>
                    <a:bodyPr/>
                    <a:lstStyle/>
                    <a:p>
                      <a:r>
                        <a:rPr lang="en-US" sz="2800" dirty="0"/>
                        <a:t>$429/day</a:t>
                      </a:r>
                    </a:p>
                  </a:txBody>
                  <a:tcPr/>
                </a:tc>
                <a:extLst>
                  <a:ext uri="{0D108BD9-81ED-4DB2-BD59-A6C34878D82A}">
                    <a16:rowId xmlns:a16="http://schemas.microsoft.com/office/drawing/2014/main" val="10002"/>
                  </a:ext>
                </a:extLst>
              </a:tr>
              <a:tr h="1007536">
                <a:tc>
                  <a:txBody>
                    <a:bodyPr/>
                    <a:lstStyle/>
                    <a:p>
                      <a:r>
                        <a:rPr lang="en-US" sz="2800" dirty="0"/>
                        <a:t>91-150</a:t>
                      </a:r>
                    </a:p>
                  </a:txBody>
                  <a:tcPr/>
                </a:tc>
                <a:tc>
                  <a:txBody>
                    <a:bodyPr/>
                    <a:lstStyle/>
                    <a:p>
                      <a:r>
                        <a:rPr lang="en-US" sz="2800" dirty="0"/>
                        <a:t>All except $858/day</a:t>
                      </a:r>
                    </a:p>
                  </a:txBody>
                  <a:tcPr/>
                </a:tc>
                <a:tc>
                  <a:txBody>
                    <a:bodyPr/>
                    <a:lstStyle/>
                    <a:p>
                      <a:r>
                        <a:rPr lang="en-US" sz="2800" dirty="0"/>
                        <a:t>$858/day</a:t>
                      </a:r>
                    </a:p>
                  </a:txBody>
                  <a:tcPr/>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BC137C11-DA06-4E0F-BB6C-A960FD62266D}"/>
              </a:ext>
            </a:extLst>
          </p:cNvPr>
          <p:cNvSpPr/>
          <p:nvPr/>
        </p:nvSpPr>
        <p:spPr>
          <a:xfrm>
            <a:off x="2650671" y="1277367"/>
            <a:ext cx="6890657" cy="646331"/>
          </a:xfrm>
          <a:prstGeom prst="rect">
            <a:avLst/>
          </a:prstGeom>
        </p:spPr>
        <p:txBody>
          <a:bodyPr wrap="square">
            <a:spAutoFit/>
          </a:bodyPr>
          <a:lstStyle/>
          <a:p>
            <a:pPr algn="ctr"/>
            <a:r>
              <a:rPr lang="en-US" sz="3600" b="1" dirty="0">
                <a:solidFill>
                  <a:schemeClr val="accent1"/>
                </a:solidFill>
              </a:rPr>
              <a:t>Inpatient Hospital</a:t>
            </a:r>
            <a:r>
              <a:rPr lang="en-US" sz="3600" dirty="0">
                <a:solidFill>
                  <a:schemeClr val="accent1"/>
                </a:solidFill>
              </a:rPr>
              <a:t> </a:t>
            </a:r>
            <a:r>
              <a:rPr lang="en-US" sz="3600" b="1" dirty="0">
                <a:solidFill>
                  <a:schemeClr val="accent1"/>
                </a:solidFill>
              </a:rPr>
              <a:t>Copays</a:t>
            </a:r>
          </a:p>
        </p:txBody>
      </p:sp>
      <p:sp>
        <p:nvSpPr>
          <p:cNvPr id="2" name="Footer Placeholder 1">
            <a:extLst>
              <a:ext uri="{FF2B5EF4-FFF2-40B4-BE49-F238E27FC236}">
                <a16:creationId xmlns:a16="http://schemas.microsoft.com/office/drawing/2014/main" id="{B15BA533-9662-4F8B-968D-62BDCF3427B5}"/>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F1B2676D-AE00-4E2B-B00E-6ADABB6E90DB}"/>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479300FE-660E-487F-A530-18AA0BB02643}"/>
              </a:ext>
            </a:extLst>
          </p:cNvPr>
          <p:cNvSpPr>
            <a:spLocks noGrp="1"/>
          </p:cNvSpPr>
          <p:nvPr>
            <p:ph type="sldNum" sz="quarter" idx="12"/>
          </p:nvPr>
        </p:nvSpPr>
        <p:spPr/>
        <p:txBody>
          <a:bodyPr/>
          <a:lstStyle/>
          <a:p>
            <a:fld id="{844A7B69-93E2-4D34-896D-EFDD7F03AB74}" type="slidenum">
              <a:rPr lang="en-US" smtClean="0"/>
              <a:t>26</a:t>
            </a:fld>
            <a:endParaRPr lang="en-US"/>
          </a:p>
        </p:txBody>
      </p:sp>
    </p:spTree>
    <p:extLst>
      <p:ext uri="{BB962C8B-B14F-4D97-AF65-F5344CB8AC3E}">
        <p14:creationId xmlns:p14="http://schemas.microsoft.com/office/powerpoint/2010/main" val="179792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2026 Costs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076" y="2943072"/>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353587" y="3646686"/>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sp>
        <p:nvSpPr>
          <p:cNvPr id="2" name="Rectangle 1">
            <a:extLst>
              <a:ext uri="{FF2B5EF4-FFF2-40B4-BE49-F238E27FC236}">
                <a16:creationId xmlns:a16="http://schemas.microsoft.com/office/drawing/2014/main" id="{B9A350BB-BA08-4CF8-926C-1498647FA4F3}"/>
              </a:ext>
            </a:extLst>
          </p:cNvPr>
          <p:cNvSpPr/>
          <p:nvPr/>
        </p:nvSpPr>
        <p:spPr>
          <a:xfrm>
            <a:off x="3248077" y="1404779"/>
            <a:ext cx="7062446" cy="646331"/>
          </a:xfrm>
          <a:prstGeom prst="rect">
            <a:avLst/>
          </a:prstGeom>
        </p:spPr>
        <p:txBody>
          <a:bodyPr wrap="none">
            <a:spAutoFit/>
          </a:bodyPr>
          <a:lstStyle/>
          <a:p>
            <a:r>
              <a:rPr lang="en-US" sz="3600" b="1" dirty="0">
                <a:solidFill>
                  <a:schemeClr val="accent1"/>
                </a:solidFill>
              </a:rPr>
              <a:t>Skilled Nursing Facility (SNF) Copays</a:t>
            </a:r>
          </a:p>
        </p:txBody>
      </p:sp>
      <p:graphicFrame>
        <p:nvGraphicFramePr>
          <p:cNvPr id="10" name="Content Placeholder 3">
            <a:extLst>
              <a:ext uri="{FF2B5EF4-FFF2-40B4-BE49-F238E27FC236}">
                <a16:creationId xmlns:a16="http://schemas.microsoft.com/office/drawing/2014/main" id="{7D92C107-110E-4A22-AB5F-8BD0D4116C54}"/>
              </a:ext>
            </a:extLst>
          </p:cNvPr>
          <p:cNvGraphicFramePr>
            <a:graphicFrameLocks/>
          </p:cNvGraphicFramePr>
          <p:nvPr>
            <p:extLst>
              <p:ext uri="{D42A27DB-BD31-4B8C-83A1-F6EECF244321}">
                <p14:modId xmlns:p14="http://schemas.microsoft.com/office/powerpoint/2010/main" val="1877527762"/>
              </p:ext>
            </p:extLst>
          </p:nvPr>
        </p:nvGraphicFramePr>
        <p:xfrm>
          <a:off x="1999343" y="2229871"/>
          <a:ext cx="9069322" cy="3869824"/>
        </p:xfrm>
        <a:graphic>
          <a:graphicData uri="http://schemas.openxmlformats.org/drawingml/2006/table">
            <a:tbl>
              <a:tblPr firstRow="1" bandRow="1">
                <a:tableStyleId>{00A15C55-8517-42AA-B614-E9B94910E393}</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3472858412"/>
                    </a:ext>
                  </a:extLst>
                </a:gridCol>
                <a:gridCol w="3256188">
                  <a:extLst>
                    <a:ext uri="{9D8B030D-6E8A-4147-A177-3AD203B41FA5}">
                      <a16:colId xmlns:a16="http://schemas.microsoft.com/office/drawing/2014/main" val="20001"/>
                    </a:ext>
                  </a:extLst>
                </a:gridCol>
              </a:tblGrid>
              <a:tr h="967456">
                <a:tc>
                  <a:txBody>
                    <a:bodyPr/>
                    <a:lstStyle/>
                    <a:p>
                      <a:r>
                        <a:rPr lang="en-US" sz="2800" dirty="0"/>
                        <a:t>DAYS</a:t>
                      </a:r>
                    </a:p>
                  </a:txBody>
                  <a:tcPr>
                    <a:solidFill>
                      <a:srgbClr val="00817E"/>
                    </a:solidFill>
                  </a:tcPr>
                </a:tc>
                <a:tc>
                  <a:txBody>
                    <a:bodyPr/>
                    <a:lstStyle/>
                    <a:p>
                      <a:r>
                        <a:rPr lang="en-US" sz="2800" dirty="0"/>
                        <a:t>MEDICARE</a:t>
                      </a:r>
                      <a:r>
                        <a:rPr lang="en-US" sz="2800" baseline="0" dirty="0"/>
                        <a:t> PAYS</a:t>
                      </a:r>
                      <a:endParaRPr lang="en-US" sz="2800" dirty="0"/>
                    </a:p>
                  </a:txBody>
                  <a:tcPr>
                    <a:solidFill>
                      <a:srgbClr val="00817E"/>
                    </a:solidFill>
                  </a:tcPr>
                </a:tc>
                <a:tc>
                  <a:txBody>
                    <a:bodyPr/>
                    <a:lstStyle/>
                    <a:p>
                      <a:r>
                        <a:rPr lang="en-US" sz="2800" dirty="0"/>
                        <a:t>PATIENT PAYS</a:t>
                      </a:r>
                    </a:p>
                  </a:txBody>
                  <a:tcPr>
                    <a:solidFill>
                      <a:srgbClr val="00817E"/>
                    </a:solidFill>
                  </a:tcPr>
                </a:tc>
                <a:extLst>
                  <a:ext uri="{0D108BD9-81ED-4DB2-BD59-A6C34878D82A}">
                    <a16:rowId xmlns:a16="http://schemas.microsoft.com/office/drawing/2014/main" val="10000"/>
                  </a:ext>
                </a:extLst>
              </a:tr>
              <a:tr h="967456">
                <a:tc>
                  <a:txBody>
                    <a:bodyPr/>
                    <a:lstStyle/>
                    <a:p>
                      <a:r>
                        <a:rPr lang="en-US" sz="2800" dirty="0"/>
                        <a:t>1-20</a:t>
                      </a:r>
                    </a:p>
                  </a:txBody>
                  <a:tcPr>
                    <a:solidFill>
                      <a:schemeClr val="tx2">
                        <a:lumMod val="20000"/>
                        <a:lumOff val="80000"/>
                      </a:schemeClr>
                    </a:solidFill>
                  </a:tcPr>
                </a:tc>
                <a:tc>
                  <a:txBody>
                    <a:bodyPr/>
                    <a:lstStyle/>
                    <a:p>
                      <a:r>
                        <a:rPr lang="en-US" sz="2800" u="sng" dirty="0"/>
                        <a:t>All</a:t>
                      </a:r>
                      <a:r>
                        <a:rPr lang="en-US" sz="2800" baseline="0" dirty="0"/>
                        <a:t> after deductible</a:t>
                      </a:r>
                      <a:endParaRPr lang="en-US" sz="2800" dirty="0"/>
                    </a:p>
                  </a:txBody>
                  <a:tcPr>
                    <a:solidFill>
                      <a:schemeClr val="tx2">
                        <a:lumMod val="20000"/>
                        <a:lumOff val="80000"/>
                      </a:schemeClr>
                    </a:solidFill>
                  </a:tcPr>
                </a:tc>
                <a:tc>
                  <a:txBody>
                    <a:bodyPr/>
                    <a:lstStyle/>
                    <a:p>
                      <a:r>
                        <a:rPr lang="en-US" sz="2800" baseline="0" dirty="0"/>
                        <a:t>$1,716 deductible</a:t>
                      </a:r>
                      <a:endParaRPr lang="en-US" sz="2800" dirty="0"/>
                    </a:p>
                  </a:txBody>
                  <a:tcPr>
                    <a:solidFill>
                      <a:schemeClr val="tx2">
                        <a:lumMod val="20000"/>
                        <a:lumOff val="80000"/>
                      </a:schemeClr>
                    </a:solidFill>
                  </a:tcPr>
                </a:tc>
                <a:extLst>
                  <a:ext uri="{0D108BD9-81ED-4DB2-BD59-A6C34878D82A}">
                    <a16:rowId xmlns:a16="http://schemas.microsoft.com/office/drawing/2014/main" val="10001"/>
                  </a:ext>
                </a:extLst>
              </a:tr>
              <a:tr h="967456">
                <a:tc>
                  <a:txBody>
                    <a:bodyPr/>
                    <a:lstStyle/>
                    <a:p>
                      <a:r>
                        <a:rPr lang="en-US" sz="2800" dirty="0"/>
                        <a:t>21-100</a:t>
                      </a:r>
                    </a:p>
                  </a:txBody>
                  <a:tcPr>
                    <a:solidFill>
                      <a:schemeClr val="tx2">
                        <a:lumMod val="20000"/>
                        <a:lumOff val="80000"/>
                      </a:schemeClr>
                    </a:solidFill>
                  </a:tcPr>
                </a:tc>
                <a:tc>
                  <a:txBody>
                    <a:bodyPr/>
                    <a:lstStyle/>
                    <a:p>
                      <a:r>
                        <a:rPr lang="en-US" sz="2800" dirty="0"/>
                        <a:t>All except $209.50/day</a:t>
                      </a:r>
                    </a:p>
                  </a:txBody>
                  <a:tcPr>
                    <a:solidFill>
                      <a:schemeClr val="tx2">
                        <a:lumMod val="20000"/>
                        <a:lumOff val="80000"/>
                      </a:schemeClr>
                    </a:solidFill>
                  </a:tcPr>
                </a:tc>
                <a:tc>
                  <a:txBody>
                    <a:bodyPr/>
                    <a:lstStyle/>
                    <a:p>
                      <a:r>
                        <a:rPr lang="en-US" sz="2800" dirty="0"/>
                        <a:t>$209.50/day</a:t>
                      </a:r>
                    </a:p>
                  </a:txBody>
                  <a:tcPr>
                    <a:solidFill>
                      <a:schemeClr val="tx2">
                        <a:lumMod val="20000"/>
                        <a:lumOff val="80000"/>
                      </a:schemeClr>
                    </a:solidFill>
                  </a:tcPr>
                </a:tc>
                <a:extLst>
                  <a:ext uri="{0D108BD9-81ED-4DB2-BD59-A6C34878D82A}">
                    <a16:rowId xmlns:a16="http://schemas.microsoft.com/office/drawing/2014/main" val="10002"/>
                  </a:ext>
                </a:extLst>
              </a:tr>
              <a:tr h="967456">
                <a:tc>
                  <a:txBody>
                    <a:bodyPr/>
                    <a:lstStyle/>
                    <a:p>
                      <a:r>
                        <a:rPr lang="en-US" sz="2800" dirty="0"/>
                        <a:t>Days 100+</a:t>
                      </a:r>
                    </a:p>
                  </a:txBody>
                  <a:tcPr>
                    <a:solidFill>
                      <a:schemeClr val="tx2">
                        <a:lumMod val="20000"/>
                        <a:lumOff val="80000"/>
                      </a:schemeClr>
                    </a:solidFill>
                  </a:tcPr>
                </a:tc>
                <a:tc>
                  <a:txBody>
                    <a:bodyPr/>
                    <a:lstStyle/>
                    <a:p>
                      <a:r>
                        <a:rPr lang="en-US" sz="2800" dirty="0"/>
                        <a:t>None</a:t>
                      </a:r>
                    </a:p>
                  </a:txBody>
                  <a:tcPr>
                    <a:solidFill>
                      <a:schemeClr val="tx2">
                        <a:lumMod val="20000"/>
                        <a:lumOff val="80000"/>
                      </a:schemeClr>
                    </a:solidFill>
                  </a:tcPr>
                </a:tc>
                <a:tc>
                  <a:txBody>
                    <a:bodyPr/>
                    <a:lstStyle/>
                    <a:p>
                      <a:r>
                        <a:rPr lang="en-US" sz="2800" dirty="0"/>
                        <a:t>All</a:t>
                      </a: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11767B82-01B6-4245-879E-DB28CD4E8005}"/>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416168E2-ED3A-485E-9BFF-BDD582BE990B}"/>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6703B753-3283-47D4-9B2B-BBB7A6775D2A}"/>
              </a:ext>
            </a:extLst>
          </p:cNvPr>
          <p:cNvSpPr>
            <a:spLocks noGrp="1"/>
          </p:cNvSpPr>
          <p:nvPr>
            <p:ph type="sldNum" sz="quarter" idx="12"/>
          </p:nvPr>
        </p:nvSpPr>
        <p:spPr/>
        <p:txBody>
          <a:bodyPr/>
          <a:lstStyle/>
          <a:p>
            <a:fld id="{844A7B69-93E2-4D34-896D-EFDD7F03AB74}" type="slidenum">
              <a:rPr lang="en-US" smtClean="0"/>
              <a:t>27</a:t>
            </a:fld>
            <a:endParaRPr lang="en-US"/>
          </a:p>
        </p:txBody>
      </p:sp>
    </p:spTree>
    <p:extLst>
      <p:ext uri="{BB962C8B-B14F-4D97-AF65-F5344CB8AC3E}">
        <p14:creationId xmlns:p14="http://schemas.microsoft.com/office/powerpoint/2010/main" val="2700311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Inpatient/Outpatient Status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8D20915-8491-4E59-ACA3-4F0A65C86605}"/>
              </a:ext>
            </a:extLst>
          </p:cNvPr>
          <p:cNvSpPr/>
          <p:nvPr/>
        </p:nvSpPr>
        <p:spPr>
          <a:xfrm>
            <a:off x="1401611" y="2492512"/>
            <a:ext cx="9141204" cy="3770263"/>
          </a:xfrm>
          <a:prstGeom prst="rect">
            <a:avLst/>
          </a:prstGeom>
          <a:solidFill>
            <a:schemeClr val="accent1">
              <a:lumMod val="20000"/>
              <a:lumOff val="80000"/>
            </a:schemeClr>
          </a:solidFill>
          <a:ln>
            <a:solidFill>
              <a:schemeClr val="tx1"/>
            </a:solidFill>
          </a:ln>
        </p:spPr>
        <p:txBody>
          <a:bodyPr wrap="square">
            <a:spAutoFit/>
          </a:bodyPr>
          <a:lstStyle/>
          <a:p>
            <a:pPr algn="ctr"/>
            <a:r>
              <a:rPr lang="en-US" altLang="en-US" sz="2400" b="1" dirty="0"/>
              <a:t>Hospital “Observation Status”</a:t>
            </a:r>
          </a:p>
          <a:p>
            <a:pPr marL="342900" indent="-342900">
              <a:spcAft>
                <a:spcPts val="600"/>
              </a:spcAft>
              <a:buFont typeface="Wingdings" panose="05000000000000000000" pitchFamily="2" charset="2"/>
              <a:buChar char="§"/>
            </a:pPr>
            <a:r>
              <a:rPr lang="en-US" sz="2000" dirty="0"/>
              <a:t>Outpatient, </a:t>
            </a:r>
            <a:r>
              <a:rPr lang="en-US" sz="2000" b="1" dirty="0"/>
              <a:t>not</a:t>
            </a:r>
            <a:r>
              <a:rPr lang="en-US" sz="2000" dirty="0"/>
              <a:t> inpatient</a:t>
            </a:r>
            <a:r>
              <a:rPr lang="en-US" sz="2000" i="1" dirty="0"/>
              <a:t>, </a:t>
            </a:r>
            <a:r>
              <a:rPr lang="en-US" sz="2000" dirty="0"/>
              <a:t>even if you spend the night</a:t>
            </a:r>
            <a:r>
              <a:rPr lang="en-US" sz="2000" i="1" dirty="0"/>
              <a:t> </a:t>
            </a:r>
            <a:r>
              <a:rPr lang="en-US" sz="2000" dirty="0"/>
              <a:t>  </a:t>
            </a:r>
          </a:p>
          <a:p>
            <a:pPr marL="342900" indent="-342900">
              <a:spcAft>
                <a:spcPts val="600"/>
              </a:spcAft>
              <a:buFont typeface="Wingdings" panose="05000000000000000000" pitchFamily="2" charset="2"/>
              <a:buChar char="§"/>
            </a:pPr>
            <a:r>
              <a:rPr lang="en-US" sz="2000" i="1" dirty="0"/>
              <a:t>Medicare A pays nothing</a:t>
            </a:r>
          </a:p>
          <a:p>
            <a:pPr marL="342900" indent="-342900">
              <a:spcAft>
                <a:spcPts val="600"/>
              </a:spcAft>
              <a:buFont typeface="Wingdings" panose="05000000000000000000" pitchFamily="2" charset="2"/>
              <a:buChar char="§"/>
            </a:pPr>
            <a:r>
              <a:rPr lang="en-US" altLang="en-US" sz="2000" dirty="0">
                <a:cs typeface="Arial" charset="0"/>
              </a:rPr>
              <a:t>Medicare Part B pays for doctors services and hospital outpatient services after you pay your deductible, coinsurance and copayments</a:t>
            </a:r>
            <a:endParaRPr lang="en-US" altLang="en-US" sz="2000" dirty="0">
              <a:latin typeface="Arial" charset="0"/>
              <a:cs typeface="Arial" charset="0"/>
            </a:endParaRPr>
          </a:p>
          <a:p>
            <a:pPr marL="342900" indent="-342900">
              <a:buFont typeface="Wingdings" panose="05000000000000000000" pitchFamily="2" charset="2"/>
              <a:buChar char="§"/>
            </a:pPr>
            <a:r>
              <a:rPr lang="en-US" sz="2000" dirty="0"/>
              <a:t>For drugs received during an observation stay, you’ll likely need to pay out-of-pocket and submit a claim form to your drug plan for reimbursement. Request an </a:t>
            </a:r>
            <a:r>
              <a:rPr lang="en-US" sz="2000" i="1" dirty="0"/>
              <a:t>out-of-network pharmacy claim form </a:t>
            </a:r>
            <a:r>
              <a:rPr lang="en-US" sz="2000" dirty="0"/>
              <a:t>from your Part D plan</a:t>
            </a:r>
          </a:p>
          <a:p>
            <a:pPr marL="342900" indent="-342900">
              <a:buFont typeface="Wingdings" panose="05000000000000000000" pitchFamily="2" charset="2"/>
              <a:buChar char="§"/>
            </a:pPr>
            <a:r>
              <a:rPr lang="en-US" sz="2000" dirty="0"/>
              <a:t>New: Option to appeal “observation” status if admitted as an inpatient and later switched to observation</a:t>
            </a:r>
          </a:p>
          <a:p>
            <a:pPr marL="342900" indent="-342900">
              <a:buFont typeface="Wingdings" panose="05000000000000000000" pitchFamily="2" charset="2"/>
              <a:buChar char="§"/>
            </a:pPr>
            <a:endParaRPr lang="en-US" sz="2000" dirty="0"/>
          </a:p>
        </p:txBody>
      </p:sp>
      <p:sp>
        <p:nvSpPr>
          <p:cNvPr id="3" name="Rectangle 2">
            <a:extLst>
              <a:ext uri="{FF2B5EF4-FFF2-40B4-BE49-F238E27FC236}">
                <a16:creationId xmlns:a16="http://schemas.microsoft.com/office/drawing/2014/main" id="{03A96EAA-4DA0-4074-B6DE-C1DD7E9859B2}"/>
              </a:ext>
            </a:extLst>
          </p:cNvPr>
          <p:cNvSpPr/>
          <p:nvPr/>
        </p:nvSpPr>
        <p:spPr>
          <a:xfrm>
            <a:off x="2725269" y="1191988"/>
            <a:ext cx="6741461" cy="523220"/>
          </a:xfrm>
          <a:prstGeom prst="rect">
            <a:avLst/>
          </a:prstGeom>
        </p:spPr>
        <p:txBody>
          <a:bodyPr wrap="none">
            <a:spAutoFit/>
          </a:bodyPr>
          <a:lstStyle/>
          <a:p>
            <a:r>
              <a:rPr lang="en-US" sz="2800" b="1" dirty="0">
                <a:solidFill>
                  <a:schemeClr val="accent1"/>
                </a:solidFill>
                <a:latin typeface="Arial" panose="020B0604020202020204" pitchFamily="34" charset="0"/>
                <a:cs typeface="Arial" panose="020B0604020202020204" pitchFamily="34" charset="0"/>
              </a:rPr>
              <a:t>Are You an Inpatient or an Outpatient?</a:t>
            </a:r>
            <a:endParaRPr lang="en-US" sz="2800" dirty="0">
              <a:solidFill>
                <a:schemeClr val="accent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6BDA51-EE21-4A61-9288-D3BF01A9B4F3}"/>
              </a:ext>
            </a:extLst>
          </p:cNvPr>
          <p:cNvSpPr/>
          <p:nvPr/>
        </p:nvSpPr>
        <p:spPr>
          <a:xfrm>
            <a:off x="1401611" y="1799200"/>
            <a:ext cx="4362374" cy="677108"/>
          </a:xfrm>
          <a:prstGeom prst="rect">
            <a:avLst/>
          </a:prstGeom>
          <a:solidFill>
            <a:schemeClr val="accent6">
              <a:lumMod val="20000"/>
              <a:lumOff val="80000"/>
            </a:schemeClr>
          </a:solidFill>
          <a:ln>
            <a:solidFill>
              <a:schemeClr val="tx1"/>
            </a:solidFill>
          </a:ln>
        </p:spPr>
        <p:txBody>
          <a:bodyPr wrap="square">
            <a:spAutoFit/>
          </a:bodyPr>
          <a:lstStyle/>
          <a:p>
            <a:pPr>
              <a:spcBef>
                <a:spcPts val="600"/>
              </a:spcBef>
            </a:pPr>
            <a:r>
              <a:rPr lang="en-US" sz="2000" b="1" dirty="0">
                <a:solidFill>
                  <a:schemeClr val="accent1"/>
                </a:solidFill>
              </a:rPr>
              <a:t>Inpatient</a:t>
            </a:r>
            <a:r>
              <a:rPr lang="en-US" b="1" dirty="0">
                <a:solidFill>
                  <a:schemeClr val="accent1"/>
                </a:solidFill>
              </a:rPr>
              <a:t> </a:t>
            </a:r>
            <a:r>
              <a:rPr lang="en-US" b="1" dirty="0"/>
              <a:t>– Formally admitted to the hospital with a doctor’s order</a:t>
            </a:r>
          </a:p>
        </p:txBody>
      </p:sp>
      <p:sp>
        <p:nvSpPr>
          <p:cNvPr id="10" name="Rectangle 9">
            <a:extLst>
              <a:ext uri="{FF2B5EF4-FFF2-40B4-BE49-F238E27FC236}">
                <a16:creationId xmlns:a16="http://schemas.microsoft.com/office/drawing/2014/main" id="{102E5B40-E89B-451E-B0D6-C61A3DA86B6F}"/>
              </a:ext>
            </a:extLst>
          </p:cNvPr>
          <p:cNvSpPr/>
          <p:nvPr/>
        </p:nvSpPr>
        <p:spPr>
          <a:xfrm>
            <a:off x="5763985" y="1799200"/>
            <a:ext cx="4778830" cy="677108"/>
          </a:xfrm>
          <a:prstGeom prst="rect">
            <a:avLst/>
          </a:prstGeom>
          <a:solidFill>
            <a:schemeClr val="accent2">
              <a:lumMod val="20000"/>
              <a:lumOff val="80000"/>
            </a:schemeClr>
          </a:solidFill>
          <a:ln>
            <a:solidFill>
              <a:schemeClr val="tx1"/>
            </a:solidFill>
          </a:ln>
        </p:spPr>
        <p:txBody>
          <a:bodyPr wrap="square">
            <a:spAutoFit/>
          </a:bodyPr>
          <a:lstStyle/>
          <a:p>
            <a:pPr>
              <a:spcBef>
                <a:spcPts val="600"/>
              </a:spcBef>
            </a:pPr>
            <a:r>
              <a:rPr lang="en-US" sz="2000" b="1" dirty="0">
                <a:solidFill>
                  <a:schemeClr val="accent1"/>
                </a:solidFill>
              </a:rPr>
              <a:t>Outpatient </a:t>
            </a:r>
            <a:r>
              <a:rPr lang="en-US" b="1" dirty="0"/>
              <a:t>– No doctor’s order to admit you;  ER visit is considered Outpatient</a:t>
            </a:r>
          </a:p>
        </p:txBody>
      </p:sp>
      <p:sp>
        <p:nvSpPr>
          <p:cNvPr id="5" name="Footer Placeholder 4">
            <a:extLst>
              <a:ext uri="{FF2B5EF4-FFF2-40B4-BE49-F238E27FC236}">
                <a16:creationId xmlns:a16="http://schemas.microsoft.com/office/drawing/2014/main" id="{FDA94161-C446-4F7A-9808-BC74030A7B8D}"/>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2C36E6E5-96EE-46AD-ABC1-880C80F40890}"/>
              </a:ext>
            </a:extLst>
          </p:cNvPr>
          <p:cNvSpPr>
            <a:spLocks noGrp="1"/>
          </p:cNvSpPr>
          <p:nvPr>
            <p:ph type="dt" sz="half" idx="10"/>
          </p:nvPr>
        </p:nvSpPr>
        <p:spPr/>
        <p:txBody>
          <a:bodyPr/>
          <a:lstStyle/>
          <a:p>
            <a:r>
              <a:rPr lang="en-US"/>
              <a:t>10/20/2025</a:t>
            </a:r>
          </a:p>
        </p:txBody>
      </p:sp>
      <p:sp>
        <p:nvSpPr>
          <p:cNvPr id="7" name="Slide Number Placeholder 6">
            <a:extLst>
              <a:ext uri="{FF2B5EF4-FFF2-40B4-BE49-F238E27FC236}">
                <a16:creationId xmlns:a16="http://schemas.microsoft.com/office/drawing/2014/main" id="{452CCA5B-4F6C-4EBE-A1FB-1A393A26B3A8}"/>
              </a:ext>
            </a:extLst>
          </p:cNvPr>
          <p:cNvSpPr>
            <a:spLocks noGrp="1"/>
          </p:cNvSpPr>
          <p:nvPr>
            <p:ph type="sldNum" sz="quarter" idx="12"/>
          </p:nvPr>
        </p:nvSpPr>
        <p:spPr/>
        <p:txBody>
          <a:bodyPr/>
          <a:lstStyle/>
          <a:p>
            <a:fld id="{844A7B69-93E2-4D34-896D-EFDD7F03AB74}" type="slidenum">
              <a:rPr lang="en-US" smtClean="0"/>
              <a:t>28</a:t>
            </a:fld>
            <a:endParaRPr lang="en-US"/>
          </a:p>
        </p:txBody>
      </p:sp>
    </p:spTree>
    <p:extLst>
      <p:ext uri="{BB962C8B-B14F-4D97-AF65-F5344CB8AC3E}">
        <p14:creationId xmlns:p14="http://schemas.microsoft.com/office/powerpoint/2010/main" val="2478111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861774"/>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3600" dirty="0">
                <a:solidFill>
                  <a:schemeClr val="bg1"/>
                </a:solidFill>
                <a:latin typeface="Arial" panose="020B0604020202020204" pitchFamily="34" charset="0"/>
                <a:cs typeface="Arial" panose="020B0604020202020204" pitchFamily="34" charset="0"/>
              </a:rPr>
              <a:t>Medicare Part A - Observation Status &amp; SNF Care</a:t>
            </a:r>
            <a:endParaRPr lang="en-US" sz="16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1947492" y="1298864"/>
            <a:ext cx="9852622" cy="5240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Ø"/>
            </a:pPr>
            <a:r>
              <a:rPr lang="en-US" altLang="en-US" sz="2600" b="1" dirty="0">
                <a:solidFill>
                  <a:schemeClr val="accent1"/>
                </a:solidFill>
              </a:rPr>
              <a:t> Most Medicare </a:t>
            </a:r>
            <a:r>
              <a:rPr lang="en-US" altLang="en-US" sz="2600" b="1" i="1" dirty="0">
                <a:solidFill>
                  <a:schemeClr val="accent1"/>
                </a:solidFill>
              </a:rPr>
              <a:t>supplement plans </a:t>
            </a:r>
            <a:r>
              <a:rPr lang="en-US" altLang="en-US" sz="2600" b="1" dirty="0">
                <a:solidFill>
                  <a:schemeClr val="accent1"/>
                </a:solidFill>
              </a:rPr>
              <a:t>sold in Wisconsin include coverage for up to 30 days of skilled care in a Skilled Nursing Facility (SNF) with </a:t>
            </a:r>
            <a:r>
              <a:rPr lang="en-US" altLang="en-US" sz="2600" b="1" u="sng" dirty="0">
                <a:solidFill>
                  <a:schemeClr val="accent1"/>
                </a:solidFill>
              </a:rPr>
              <a:t>no prior hospital stay required (unlike Original Part A)</a:t>
            </a:r>
          </a:p>
          <a:p>
            <a:pPr lvl="1">
              <a:spcAft>
                <a:spcPts val="600"/>
              </a:spcAft>
            </a:pPr>
            <a:r>
              <a:rPr lang="en-US" altLang="en-US" sz="2600" dirty="0"/>
              <a:t>Physician must certify need for medically necessary skilled services; recertification must be completed every 7 days</a:t>
            </a:r>
          </a:p>
          <a:p>
            <a:pPr lvl="1">
              <a:spcAft>
                <a:spcPts val="600"/>
              </a:spcAft>
            </a:pPr>
            <a:r>
              <a:rPr lang="en-US" altLang="en-US" sz="2600" dirty="0"/>
              <a:t>Insurer reimburses the SNF an amount equal to the Medicaid skilled care rate, for room and board. The SNF can charge you the difference between that amount and their private pay rate</a:t>
            </a:r>
          </a:p>
          <a:p>
            <a:pPr lvl="1">
              <a:spcAft>
                <a:spcPts val="600"/>
              </a:spcAft>
            </a:pPr>
            <a:r>
              <a:rPr lang="en-US" sz="2600" dirty="0"/>
              <a:t>Skilled services are billed to Medicare Part B</a:t>
            </a:r>
          </a:p>
          <a:p>
            <a:pPr lvl="1">
              <a:spcAft>
                <a:spcPts val="600"/>
              </a:spcAft>
            </a:pPr>
            <a:r>
              <a:rPr lang="en-US" sz="2600" dirty="0"/>
              <a:t>Prescription drugs are billed to Medicare Part D drug plan or other drug coverage</a:t>
            </a:r>
          </a:p>
          <a:p>
            <a:pPr lvl="1">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2" name="Footer Placeholder 1">
            <a:extLst>
              <a:ext uri="{FF2B5EF4-FFF2-40B4-BE49-F238E27FC236}">
                <a16:creationId xmlns:a16="http://schemas.microsoft.com/office/drawing/2014/main" id="{722286AF-5317-41C4-BC23-A8873CBDAFED}"/>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A37BB470-D9F6-4A89-B8D2-2FF0C6A4448F}"/>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AF0F8BB0-B606-49A3-ADA7-AEAF4FD62074}"/>
              </a:ext>
            </a:extLst>
          </p:cNvPr>
          <p:cNvSpPr>
            <a:spLocks noGrp="1"/>
          </p:cNvSpPr>
          <p:nvPr>
            <p:ph type="sldNum" sz="quarter" idx="12"/>
          </p:nvPr>
        </p:nvSpPr>
        <p:spPr/>
        <p:txBody>
          <a:bodyPr/>
          <a:lstStyle/>
          <a:p>
            <a:fld id="{844A7B69-93E2-4D34-896D-EFDD7F03AB74}" type="slidenum">
              <a:rPr lang="en-US" smtClean="0"/>
              <a:t>29</a:t>
            </a:fld>
            <a:endParaRPr lang="en-US"/>
          </a:p>
        </p:txBody>
      </p:sp>
    </p:spTree>
    <p:extLst>
      <p:ext uri="{BB962C8B-B14F-4D97-AF65-F5344CB8AC3E}">
        <p14:creationId xmlns:p14="http://schemas.microsoft.com/office/powerpoint/2010/main" val="38019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D23666-BD8D-4B65-805A-04626C9E9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10038" y="1170394"/>
            <a:ext cx="3766499" cy="45172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28827" y="1591085"/>
            <a:ext cx="7514705" cy="50595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3200" dirty="0">
                <a:cs typeface="Arial" panose="020B0604020202020204" pitchFamily="34" charset="0"/>
              </a:rPr>
              <a:t> Medicare Basics</a:t>
            </a:r>
          </a:p>
          <a:p>
            <a:pPr>
              <a:buFont typeface="Wingdings" panose="05000000000000000000" pitchFamily="2" charset="2"/>
              <a:buChar char="ü"/>
            </a:pPr>
            <a:r>
              <a:rPr lang="en-US" sz="3200" dirty="0">
                <a:cs typeface="Arial" panose="020B0604020202020204" pitchFamily="34" charset="0"/>
              </a:rPr>
              <a:t> Coverage Choices</a:t>
            </a:r>
          </a:p>
          <a:p>
            <a:pPr>
              <a:buFont typeface="Wingdings" panose="05000000000000000000" pitchFamily="2" charset="2"/>
              <a:buChar char="ü"/>
            </a:pPr>
            <a:r>
              <a:rPr lang="en-US" sz="3200" dirty="0">
                <a:cs typeface="Arial" panose="020B0604020202020204" pitchFamily="34" charset="0"/>
              </a:rPr>
              <a:t> Medicare Enrollment</a:t>
            </a:r>
          </a:p>
          <a:p>
            <a:pPr>
              <a:buFont typeface="Wingdings" panose="05000000000000000000" pitchFamily="2" charset="2"/>
              <a:buChar char="ü"/>
            </a:pPr>
            <a:r>
              <a:rPr lang="en-US" sz="3200" dirty="0">
                <a:cs typeface="Arial" panose="020B0604020202020204" pitchFamily="34" charset="0"/>
              </a:rPr>
              <a:t> Medicare Basics of A, B, C, and D</a:t>
            </a:r>
          </a:p>
          <a:p>
            <a:pPr>
              <a:buFont typeface="Wingdings" panose="05000000000000000000" pitchFamily="2" charset="2"/>
              <a:buChar char="ü"/>
            </a:pPr>
            <a:r>
              <a:rPr lang="en-US" sz="3200" dirty="0">
                <a:cs typeface="Arial" panose="020B0604020202020204" pitchFamily="34" charset="0"/>
              </a:rPr>
              <a:t> Medicare Advantage vs. Supplement</a:t>
            </a:r>
          </a:p>
          <a:p>
            <a:pPr>
              <a:buFont typeface="Wingdings" panose="05000000000000000000" pitchFamily="2" charset="2"/>
              <a:buChar char="ü"/>
            </a:pPr>
            <a:r>
              <a:rPr lang="en-US" sz="3200" dirty="0">
                <a:cs typeface="Arial" panose="020B0604020202020204" pitchFamily="34" charset="0"/>
              </a:rPr>
              <a:t> Medicare and the Marketplace</a:t>
            </a:r>
          </a:p>
          <a:p>
            <a:pPr>
              <a:buFont typeface="Wingdings" panose="05000000000000000000" pitchFamily="2" charset="2"/>
              <a:buChar char="ü"/>
            </a:pPr>
            <a:r>
              <a:rPr lang="en-US" sz="3200" dirty="0">
                <a:cs typeface="Arial" panose="020B0604020202020204" pitchFamily="34" charset="0"/>
              </a:rPr>
              <a:t> Help for People with Limited Income</a:t>
            </a:r>
          </a:p>
          <a:p>
            <a:pPr>
              <a:buFont typeface="Wingdings" panose="05000000000000000000" pitchFamily="2" charset="2"/>
              <a:buChar char="ü"/>
            </a:pPr>
            <a:r>
              <a:rPr lang="en-US" sz="3200" dirty="0">
                <a:cs typeface="Arial" panose="020B0604020202020204" pitchFamily="34" charset="0"/>
              </a:rPr>
              <a:t> Resources</a:t>
            </a:r>
          </a:p>
          <a:p>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rot="21279079">
            <a:off x="8989634" y="5417229"/>
            <a:ext cx="2083904" cy="1138773"/>
          </a:xfrm>
          <a:prstGeom prst="rect">
            <a:avLst/>
          </a:prstGeom>
          <a:solidFill>
            <a:srgbClr val="FFFF00"/>
          </a:solidFill>
          <a:ln>
            <a:solidFill>
              <a:schemeClr val="accent1">
                <a:lumMod val="50000"/>
              </a:schemeClr>
            </a:solidFill>
          </a:ln>
        </p:spPr>
        <p:txBody>
          <a:bodyPr wrap="square" rtlCol="0">
            <a:spAutoFit/>
          </a:bodyPr>
          <a:lstStyle/>
          <a:p>
            <a:pPr algn="ctr"/>
            <a:r>
              <a:rPr lang="en-US" sz="1700" b="1" dirty="0"/>
              <a:t>Find more detailed information in the Medicare &amp; You Handbook.</a:t>
            </a:r>
          </a:p>
        </p:txBody>
      </p:sp>
      <p:sp>
        <p:nvSpPr>
          <p:cNvPr id="2" name="Footer Placeholder 1">
            <a:extLst>
              <a:ext uri="{FF2B5EF4-FFF2-40B4-BE49-F238E27FC236}">
                <a16:creationId xmlns:a16="http://schemas.microsoft.com/office/drawing/2014/main" id="{51C9D490-A86C-4DBE-A458-F698AE21DEB5}"/>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728383D0-21A7-4617-B96F-657D06E8422E}"/>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24408764-8680-4791-8F1A-A386FAB66EC3}"/>
              </a:ext>
            </a:extLst>
          </p:cNvPr>
          <p:cNvSpPr>
            <a:spLocks noGrp="1"/>
          </p:cNvSpPr>
          <p:nvPr>
            <p:ph type="sldNum" sz="quarter" idx="12"/>
          </p:nvPr>
        </p:nvSpPr>
        <p:spPr/>
        <p:txBody>
          <a:bodyPr/>
          <a:lstStyle/>
          <a:p>
            <a:fld id="{844A7B69-93E2-4D34-896D-EFDD7F03AB74}" type="slidenum">
              <a:rPr lang="en-US" smtClean="0"/>
              <a:t>3</a:t>
            </a:fld>
            <a:endParaRPr lang="en-US"/>
          </a:p>
        </p:txBody>
      </p:sp>
    </p:spTree>
    <p:extLst>
      <p:ext uri="{BB962C8B-B14F-4D97-AF65-F5344CB8AC3E}">
        <p14:creationId xmlns:p14="http://schemas.microsoft.com/office/powerpoint/2010/main" val="189185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lb6\AppData\Local\Microsoft\Windows\Temporary Internet Files\Content.IE5\RDTXLI60\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172" y="3062114"/>
            <a:ext cx="2741847" cy="2059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0"/>
            <a:ext cx="9144000" cy="1143000"/>
          </a:xfrm>
        </p:spPr>
        <p:txBody>
          <a:bodyPr>
            <a:noAutofit/>
          </a:bodyPr>
          <a:lstStyle/>
          <a:p>
            <a:pPr algn="ctr"/>
            <a:r>
              <a:rPr lang="en-US" sz="4000" b="0" dirty="0">
                <a:latin typeface="Arial" panose="020B0604020202020204" pitchFamily="34" charset="0"/>
                <a:cs typeface="Arial" panose="020B0604020202020204" pitchFamily="34" charset="0"/>
              </a:rPr>
              <a:t>Check Your Knowledge – Question #4</a:t>
            </a:r>
          </a:p>
        </p:txBody>
      </p:sp>
      <p:sp>
        <p:nvSpPr>
          <p:cNvPr id="5" name="Footer Placeholder 5"/>
          <p:cNvSpPr txBox="1">
            <a:spLocks/>
          </p:cNvSpPr>
          <p:nvPr/>
        </p:nvSpPr>
        <p:spPr>
          <a:xfrm>
            <a:off x="4648200" y="634047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p>
          <a:p>
            <a:pPr algn="ctr"/>
            <a:endParaRPr lang="en-US" sz="1200" dirty="0"/>
          </a:p>
        </p:txBody>
      </p:sp>
      <p:sp>
        <p:nvSpPr>
          <p:cNvPr id="8" name="Content Placeholder 2"/>
          <p:cNvSpPr>
            <a:spLocks noGrp="1"/>
          </p:cNvSpPr>
          <p:nvPr>
            <p:ph sz="half" idx="1"/>
          </p:nvPr>
        </p:nvSpPr>
        <p:spPr>
          <a:xfrm>
            <a:off x="1700980" y="1508026"/>
            <a:ext cx="8586020" cy="2679988"/>
          </a:xfrm>
        </p:spPr>
        <p:txBody>
          <a:bodyPr>
            <a:normAutofit/>
          </a:bodyPr>
          <a:lstStyle/>
          <a:p>
            <a:pPr marL="0" indent="0">
              <a:buNone/>
            </a:pPr>
            <a:r>
              <a:rPr lang="en-US" sz="3200" dirty="0"/>
              <a:t>Medicare Part A helps pay for all of the following when medically necessary and requirements are met, EXCEPT…</a:t>
            </a:r>
          </a:p>
        </p:txBody>
      </p:sp>
      <p:sp>
        <p:nvSpPr>
          <p:cNvPr id="9" name="Content Placeholder 3"/>
          <p:cNvSpPr txBox="1">
            <a:spLocks/>
          </p:cNvSpPr>
          <p:nvPr/>
        </p:nvSpPr>
        <p:spPr>
          <a:xfrm>
            <a:off x="1700980" y="3166236"/>
            <a:ext cx="8433620" cy="3262486"/>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spcAft>
                <a:spcPts val="600"/>
              </a:spcAft>
              <a:buFont typeface="Wingdings" panose="05000000000000000000" pitchFamily="2" charset="2"/>
              <a:buAutoNum type="alphaLcPeriod"/>
            </a:pPr>
            <a:r>
              <a:rPr lang="en-US" sz="3000" dirty="0"/>
              <a:t>Diabetic testing supplies</a:t>
            </a:r>
          </a:p>
          <a:p>
            <a:pPr marL="514350" indent="-514350">
              <a:spcAft>
                <a:spcPts val="600"/>
              </a:spcAft>
              <a:buFont typeface="Wingdings" panose="05000000000000000000" pitchFamily="2" charset="2"/>
              <a:buAutoNum type="alphaLcPeriod"/>
            </a:pPr>
            <a:r>
              <a:rPr lang="en-US" sz="3000" dirty="0"/>
              <a:t>An inpatient hospital stay</a:t>
            </a:r>
          </a:p>
          <a:p>
            <a:pPr marL="514350" indent="-514350">
              <a:spcAft>
                <a:spcPts val="600"/>
              </a:spcAft>
              <a:buFont typeface="Wingdings" panose="05000000000000000000" pitchFamily="2" charset="2"/>
              <a:buAutoNum type="alphaLcPeriod"/>
            </a:pPr>
            <a:r>
              <a:rPr lang="en-US" sz="3000" dirty="0"/>
              <a:t>An inpatient skilled nursing facility stay</a:t>
            </a:r>
          </a:p>
          <a:p>
            <a:pPr marL="514350" indent="-514350">
              <a:buFont typeface="Wingdings" panose="05000000000000000000" pitchFamily="2" charset="2"/>
              <a:buAutoNum type="alphaLcPeriod"/>
            </a:pPr>
            <a:r>
              <a:rPr lang="en-US" sz="3000" dirty="0"/>
              <a:t>Hospice care</a:t>
            </a:r>
          </a:p>
        </p:txBody>
      </p:sp>
      <p:sp>
        <p:nvSpPr>
          <p:cNvPr id="3" name="Footer Placeholder 2">
            <a:extLst>
              <a:ext uri="{FF2B5EF4-FFF2-40B4-BE49-F238E27FC236}">
                <a16:creationId xmlns:a16="http://schemas.microsoft.com/office/drawing/2014/main" id="{F85D816F-E61B-483E-99A4-81520AE50FC9}"/>
              </a:ext>
            </a:extLst>
          </p:cNvPr>
          <p:cNvSpPr>
            <a:spLocks noGrp="1"/>
          </p:cNvSpPr>
          <p:nvPr>
            <p:ph type="ftr" sz="quarter" idx="3"/>
          </p:nvPr>
        </p:nvSpPr>
        <p:spPr/>
        <p:txBody>
          <a:bodyPr/>
          <a:lstStyle/>
          <a:p>
            <a:r>
              <a:rPr lang="en-US">
                <a:solidFill>
                  <a:prstClr val="black"/>
                </a:solidFill>
              </a:rPr>
              <a:t>November 15, 2025 Welcome to Medicare Presentation</a:t>
            </a:r>
            <a:endParaRPr lang="en-US" dirty="0">
              <a:solidFill>
                <a:prstClr val="black"/>
              </a:solidFill>
            </a:endParaRPr>
          </a:p>
        </p:txBody>
      </p:sp>
      <p:sp>
        <p:nvSpPr>
          <p:cNvPr id="4" name="Date Placeholder 3">
            <a:extLst>
              <a:ext uri="{FF2B5EF4-FFF2-40B4-BE49-F238E27FC236}">
                <a16:creationId xmlns:a16="http://schemas.microsoft.com/office/drawing/2014/main" id="{D2CCB5AC-9C3F-46D1-A32C-A6A25183E190}"/>
              </a:ext>
            </a:extLst>
          </p:cNvPr>
          <p:cNvSpPr>
            <a:spLocks noGrp="1"/>
          </p:cNvSpPr>
          <p:nvPr>
            <p:ph type="dt" sz="half" idx="2"/>
          </p:nvPr>
        </p:nvSpPr>
        <p:spPr/>
        <p:txBody>
          <a:bodyPr/>
          <a:lstStyle/>
          <a:p>
            <a:r>
              <a:rPr lang="en-US">
                <a:solidFill>
                  <a:prstClr val="black"/>
                </a:solidFill>
              </a:rPr>
              <a:t>10/20/2025</a:t>
            </a:r>
            <a:endParaRPr lang="en-US" dirty="0">
              <a:solidFill>
                <a:prstClr val="black"/>
              </a:solidFill>
            </a:endParaRPr>
          </a:p>
        </p:txBody>
      </p:sp>
      <p:sp>
        <p:nvSpPr>
          <p:cNvPr id="6" name="Slide Number Placeholder 5">
            <a:extLst>
              <a:ext uri="{FF2B5EF4-FFF2-40B4-BE49-F238E27FC236}">
                <a16:creationId xmlns:a16="http://schemas.microsoft.com/office/drawing/2014/main" id="{50594136-FF83-491F-B62E-66D864DDD0E9}"/>
              </a:ext>
            </a:extLst>
          </p:cNvPr>
          <p:cNvSpPr>
            <a:spLocks noGrp="1"/>
          </p:cNvSpPr>
          <p:nvPr>
            <p:ph type="sldNum" sz="quarter" idx="4"/>
          </p:nvPr>
        </p:nvSpPr>
        <p:spPr/>
        <p:txBody>
          <a:bodyPr/>
          <a:lstStyle/>
          <a:p>
            <a:fld id="{78C0CC3C-85F1-4D86-9B70-8D9F8B17F046}"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015911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4" name="Group 13" title="Part B icon">
            <a:extLst>
              <a:ext uri="{FF2B5EF4-FFF2-40B4-BE49-F238E27FC236}">
                <a16:creationId xmlns:a16="http://schemas.microsoft.com/office/drawing/2014/main" id="{2278E3CE-2A92-4E66-9140-D8B09D3AB225}"/>
              </a:ext>
            </a:extLst>
          </p:cNvPr>
          <p:cNvGrpSpPr/>
          <p:nvPr/>
        </p:nvGrpSpPr>
        <p:grpSpPr>
          <a:xfrm>
            <a:off x="2991427" y="2108849"/>
            <a:ext cx="6209145" cy="3130513"/>
            <a:chOff x="-1533918" y="1811757"/>
            <a:chExt cx="4673867" cy="1758282"/>
          </a:xfrm>
        </p:grpSpPr>
        <p:pic>
          <p:nvPicPr>
            <p:cNvPr id="15" name="Picture 14" title="Part B icon">
              <a:extLst>
                <a:ext uri="{FF2B5EF4-FFF2-40B4-BE49-F238E27FC236}">
                  <a16:creationId xmlns:a16="http://schemas.microsoft.com/office/drawing/2014/main" id="{0B85A958-2BDE-4424-BD4D-C2927E6D8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986" y="1811757"/>
              <a:ext cx="1524103" cy="1343698"/>
            </a:xfrm>
            <a:prstGeom prst="rect">
              <a:avLst/>
            </a:prstGeom>
          </p:spPr>
        </p:pic>
        <p:sp>
          <p:nvSpPr>
            <p:cNvPr id="16" name="TextBox 15">
              <a:extLst>
                <a:ext uri="{FF2B5EF4-FFF2-40B4-BE49-F238E27FC236}">
                  <a16:creationId xmlns:a16="http://schemas.microsoft.com/office/drawing/2014/main" id="{F662C4E9-1FBB-40AC-9796-F7D0221EBC7F}"/>
                </a:ext>
              </a:extLst>
            </p:cNvPr>
            <p:cNvSpPr txBox="1"/>
            <p:nvPr/>
          </p:nvSpPr>
          <p:spPr>
            <a:xfrm>
              <a:off x="-1533918" y="3172448"/>
              <a:ext cx="4673867" cy="397591"/>
            </a:xfrm>
            <a:prstGeom prst="rect">
              <a:avLst/>
            </a:prstGeom>
            <a:noFill/>
          </p:spPr>
          <p:txBody>
            <a:bodyPr wrap="square" rtlCol="0">
              <a:spAutoFit/>
            </a:bodyPr>
            <a:lstStyle/>
            <a:p>
              <a:pPr algn="ctr"/>
              <a:r>
                <a:rPr lang="en-US" sz="4000" dirty="0">
                  <a:solidFill>
                    <a:schemeClr val="tx2"/>
                  </a:solidFill>
                </a:rPr>
                <a:t>Medical Insurance</a:t>
              </a:r>
            </a:p>
          </p:txBody>
        </p:sp>
      </p:grpSp>
      <p:sp>
        <p:nvSpPr>
          <p:cNvPr id="2" name="Footer Placeholder 1">
            <a:extLst>
              <a:ext uri="{FF2B5EF4-FFF2-40B4-BE49-F238E27FC236}">
                <a16:creationId xmlns:a16="http://schemas.microsoft.com/office/drawing/2014/main" id="{E4BB9408-F2C2-425A-B216-B0B2D47A53DA}"/>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BFE352B6-E7DE-4430-91EE-3B601692D3D4}"/>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6B70D0D8-9463-4A1D-A0CA-8AB632B3902F}"/>
              </a:ext>
            </a:extLst>
          </p:cNvPr>
          <p:cNvSpPr>
            <a:spLocks noGrp="1"/>
          </p:cNvSpPr>
          <p:nvPr>
            <p:ph type="sldNum" sz="quarter" idx="12"/>
          </p:nvPr>
        </p:nvSpPr>
        <p:spPr/>
        <p:txBody>
          <a:bodyPr/>
          <a:lstStyle/>
          <a:p>
            <a:fld id="{844A7B69-93E2-4D34-896D-EFDD7F03AB74}" type="slidenum">
              <a:rPr lang="en-US" smtClean="0"/>
              <a:t>31</a:t>
            </a:fld>
            <a:endParaRPr lang="en-US"/>
          </a:p>
        </p:txBody>
      </p:sp>
    </p:spTree>
    <p:extLst>
      <p:ext uri="{BB962C8B-B14F-4D97-AF65-F5344CB8AC3E}">
        <p14:creationId xmlns:p14="http://schemas.microsoft.com/office/powerpoint/2010/main" val="408681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Coverage</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3C8A099D-A316-4D49-8221-0EEBA6955549}"/>
              </a:ext>
            </a:extLst>
          </p:cNvPr>
          <p:cNvGrpSpPr/>
          <p:nvPr/>
        </p:nvGrpSpPr>
        <p:grpSpPr>
          <a:xfrm>
            <a:off x="321281" y="2230040"/>
            <a:ext cx="1781791" cy="1776520"/>
            <a:chOff x="153025" y="1963783"/>
            <a:chExt cx="1568748" cy="1324281"/>
          </a:xfrm>
        </p:grpSpPr>
        <p:pic>
          <p:nvPicPr>
            <p:cNvPr id="8" name="Picture 7" title="Part B icon">
              <a:extLst>
                <a:ext uri="{FF2B5EF4-FFF2-40B4-BE49-F238E27FC236}">
                  <a16:creationId xmlns:a16="http://schemas.microsoft.com/office/drawing/2014/main" id="{925FDECF-2209-40D2-9402-D723D7A78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7B47614A-A87D-4453-AFB1-AC969524D973}"/>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61D760C5-BCFB-4626-A628-2F7DDEAF175D}"/>
              </a:ext>
            </a:extLst>
          </p:cNvPr>
          <p:cNvSpPr/>
          <p:nvPr/>
        </p:nvSpPr>
        <p:spPr>
          <a:xfrm>
            <a:off x="2371304" y="1556064"/>
            <a:ext cx="7521611" cy="523220"/>
          </a:xfrm>
          <a:prstGeom prst="rect">
            <a:avLst/>
          </a:prstGeom>
        </p:spPr>
        <p:txBody>
          <a:bodyPr wrap="none">
            <a:spAutoFit/>
          </a:bodyPr>
          <a:lstStyle/>
          <a:p>
            <a:pPr marL="457200" indent="-457200">
              <a:spcBef>
                <a:spcPts val="451"/>
              </a:spcBef>
              <a:buFont typeface="Wingdings" panose="05000000000000000000" pitchFamily="2" charset="2"/>
              <a:buChar char="Ø"/>
            </a:pPr>
            <a:r>
              <a:rPr lang="en-US" sz="2800" b="1" dirty="0">
                <a:solidFill>
                  <a:schemeClr val="accent1"/>
                </a:solidFill>
                <a:latin typeface="Arial" panose="020B0604020202020204" pitchFamily="34" charset="0"/>
                <a:cs typeface="Arial" panose="020B0604020202020204" pitchFamily="34" charset="0"/>
              </a:rPr>
              <a:t>Part B helps cover medically necessary:</a:t>
            </a:r>
          </a:p>
        </p:txBody>
      </p:sp>
      <p:sp>
        <p:nvSpPr>
          <p:cNvPr id="3" name="Rectangle 2">
            <a:extLst>
              <a:ext uri="{FF2B5EF4-FFF2-40B4-BE49-F238E27FC236}">
                <a16:creationId xmlns:a16="http://schemas.microsoft.com/office/drawing/2014/main" id="{B1EB01A5-976C-42CA-A053-2E937D13F53C}"/>
              </a:ext>
            </a:extLst>
          </p:cNvPr>
          <p:cNvSpPr/>
          <p:nvPr/>
        </p:nvSpPr>
        <p:spPr>
          <a:xfrm>
            <a:off x="2642272" y="2230040"/>
            <a:ext cx="7863349" cy="4078039"/>
          </a:xfrm>
          <a:prstGeom prst="rect">
            <a:avLst/>
          </a:prstGeom>
        </p:spPr>
        <p:txBody>
          <a:bodyPr wrap="square">
            <a:spAutoFit/>
          </a:bodyPr>
          <a:lstStyle/>
          <a:p>
            <a:pPr marL="342891" indent="-342891">
              <a:spcBef>
                <a:spcPts val="451"/>
              </a:spcBef>
              <a:buFont typeface="Wingdings" panose="05000000000000000000" pitchFamily="2" charset="2"/>
              <a:buChar char="§"/>
            </a:pPr>
            <a:r>
              <a:rPr lang="en-US" sz="2600" dirty="0">
                <a:solidFill>
                  <a:prstClr val="black"/>
                </a:solidFill>
              </a:rPr>
              <a:t>Doctors’ services</a:t>
            </a:r>
          </a:p>
          <a:p>
            <a:pPr marL="342891" indent="-342891">
              <a:spcBef>
                <a:spcPts val="451"/>
              </a:spcBef>
              <a:buFont typeface="Wingdings" panose="05000000000000000000" pitchFamily="2" charset="2"/>
              <a:buChar char="§"/>
            </a:pPr>
            <a:r>
              <a:rPr lang="en-US" sz="26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2600" dirty="0">
                <a:solidFill>
                  <a:prstClr val="black"/>
                </a:solidFill>
              </a:rPr>
              <a:t>Clinical lab tests</a:t>
            </a:r>
          </a:p>
          <a:p>
            <a:pPr marL="342891" indent="-342891">
              <a:spcBef>
                <a:spcPts val="451"/>
              </a:spcBef>
              <a:buFont typeface="Wingdings" panose="05000000000000000000" pitchFamily="2" charset="2"/>
              <a:buChar char="§"/>
            </a:pPr>
            <a:r>
              <a:rPr lang="en-US" sz="26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2600" dirty="0">
                <a:solidFill>
                  <a:prstClr val="black"/>
                </a:solidFill>
              </a:rPr>
              <a:t>Diabetic testing supplies</a:t>
            </a:r>
          </a:p>
          <a:p>
            <a:pPr marL="342891" indent="-342891">
              <a:spcBef>
                <a:spcPts val="451"/>
              </a:spcBef>
              <a:buFont typeface="Wingdings" panose="05000000000000000000" pitchFamily="2" charset="2"/>
              <a:buChar char="§"/>
            </a:pPr>
            <a:r>
              <a:rPr lang="en-US" sz="2600" dirty="0">
                <a:solidFill>
                  <a:prstClr val="black"/>
                </a:solidFill>
              </a:rPr>
              <a:t>Preventive services (like flu shots and yearly wellness visit)</a:t>
            </a:r>
          </a:p>
          <a:p>
            <a:pPr marL="342891" indent="-342891">
              <a:spcBef>
                <a:spcPts val="451"/>
              </a:spcBef>
              <a:buFont typeface="Wingdings" panose="05000000000000000000" pitchFamily="2" charset="2"/>
              <a:buChar char="§"/>
            </a:pPr>
            <a:r>
              <a:rPr lang="en-US" sz="2600" dirty="0">
                <a:solidFill>
                  <a:prstClr val="black"/>
                </a:solidFill>
              </a:rPr>
              <a:t>Home health care</a:t>
            </a:r>
          </a:p>
        </p:txBody>
      </p:sp>
      <p:sp>
        <p:nvSpPr>
          <p:cNvPr id="5" name="Footer Placeholder 4">
            <a:extLst>
              <a:ext uri="{FF2B5EF4-FFF2-40B4-BE49-F238E27FC236}">
                <a16:creationId xmlns:a16="http://schemas.microsoft.com/office/drawing/2014/main" id="{7C46655D-6104-4C66-99D7-AA8982D3831B}"/>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3EF4324F-A28D-4578-B8A5-0B494FDB969E}"/>
              </a:ext>
            </a:extLst>
          </p:cNvPr>
          <p:cNvSpPr>
            <a:spLocks noGrp="1"/>
          </p:cNvSpPr>
          <p:nvPr>
            <p:ph type="dt" sz="half" idx="10"/>
          </p:nvPr>
        </p:nvSpPr>
        <p:spPr/>
        <p:txBody>
          <a:bodyPr/>
          <a:lstStyle/>
          <a:p>
            <a:r>
              <a:rPr lang="en-US"/>
              <a:t>10/20/2025</a:t>
            </a:r>
          </a:p>
        </p:txBody>
      </p:sp>
      <p:sp>
        <p:nvSpPr>
          <p:cNvPr id="10" name="Slide Number Placeholder 9">
            <a:extLst>
              <a:ext uri="{FF2B5EF4-FFF2-40B4-BE49-F238E27FC236}">
                <a16:creationId xmlns:a16="http://schemas.microsoft.com/office/drawing/2014/main" id="{AF38D714-7D78-401C-8534-F2EC919ACB82}"/>
              </a:ext>
            </a:extLst>
          </p:cNvPr>
          <p:cNvSpPr>
            <a:spLocks noGrp="1"/>
          </p:cNvSpPr>
          <p:nvPr>
            <p:ph type="sldNum" sz="quarter" idx="12"/>
          </p:nvPr>
        </p:nvSpPr>
        <p:spPr/>
        <p:txBody>
          <a:bodyPr/>
          <a:lstStyle/>
          <a:p>
            <a:fld id="{844A7B69-93E2-4D34-896D-EFDD7F03AB74}" type="slidenum">
              <a:rPr lang="en-US" smtClean="0"/>
              <a:t>32</a:t>
            </a:fld>
            <a:endParaRPr lang="en-US"/>
          </a:p>
        </p:txBody>
      </p:sp>
    </p:spTree>
    <p:extLst>
      <p:ext uri="{BB962C8B-B14F-4D97-AF65-F5344CB8AC3E}">
        <p14:creationId xmlns:p14="http://schemas.microsoft.com/office/powerpoint/2010/main" val="39782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2026 Costs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1D826FE0-4A47-4F59-9E60-12987A34B5E8}"/>
              </a:ext>
            </a:extLst>
          </p:cNvPr>
          <p:cNvGrpSpPr/>
          <p:nvPr/>
        </p:nvGrpSpPr>
        <p:grpSpPr>
          <a:xfrm>
            <a:off x="176209" y="1996609"/>
            <a:ext cx="1714453" cy="2031326"/>
            <a:chOff x="68427" y="1814120"/>
            <a:chExt cx="1509461" cy="1514223"/>
          </a:xfrm>
        </p:grpSpPr>
        <p:pic>
          <p:nvPicPr>
            <p:cNvPr id="8" name="Picture 7" title="Part B icon">
              <a:extLst>
                <a:ext uri="{FF2B5EF4-FFF2-40B4-BE49-F238E27FC236}">
                  <a16:creationId xmlns:a16="http://schemas.microsoft.com/office/drawing/2014/main" id="{DD5781BF-8AA3-4667-8DFF-305DA34B5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138" y="1814120"/>
              <a:ext cx="936215" cy="825940"/>
            </a:xfrm>
            <a:prstGeom prst="rect">
              <a:avLst/>
            </a:prstGeom>
          </p:spPr>
        </p:pic>
        <p:sp>
          <p:nvSpPr>
            <p:cNvPr id="9" name="TextBox 8">
              <a:extLst>
                <a:ext uri="{FF2B5EF4-FFF2-40B4-BE49-F238E27FC236}">
                  <a16:creationId xmlns:a16="http://schemas.microsoft.com/office/drawing/2014/main" id="{36604A49-1AB2-4CB0-8132-C9F599150901}"/>
                </a:ext>
              </a:extLst>
            </p:cNvPr>
            <p:cNvSpPr txBox="1"/>
            <p:nvPr/>
          </p:nvSpPr>
          <p:spPr>
            <a:xfrm>
              <a:off x="68427" y="2640060"/>
              <a:ext cx="1509461"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BE4F7488-E9AB-4F6A-B349-5D0B0EBC1D65}"/>
              </a:ext>
            </a:extLst>
          </p:cNvPr>
          <p:cNvSpPr/>
          <p:nvPr/>
        </p:nvSpPr>
        <p:spPr>
          <a:xfrm>
            <a:off x="1880755" y="1639292"/>
            <a:ext cx="9621981" cy="4308872"/>
          </a:xfrm>
          <a:prstGeom prst="rect">
            <a:avLst/>
          </a:prstGeom>
        </p:spPr>
        <p:txBody>
          <a:bodyPr wrap="square">
            <a:spAutoFit/>
          </a:bodyPr>
          <a:lstStyle/>
          <a:p>
            <a:pPr marL="484186" lvl="1" indent="-457200">
              <a:buFont typeface="Wingdings" panose="05000000000000000000" pitchFamily="2" charset="2"/>
              <a:buChar char="Ø"/>
            </a:pPr>
            <a:r>
              <a:rPr lang="en-US" sz="2800" b="1" dirty="0">
                <a:solidFill>
                  <a:schemeClr val="accent1"/>
                </a:solidFill>
              </a:rPr>
              <a:t>Monthly Premium </a:t>
            </a:r>
            <a:endParaRPr lang="en-US" sz="2800" dirty="0">
              <a:solidFill>
                <a:schemeClr val="accent1"/>
              </a:solidFill>
            </a:endParaRPr>
          </a:p>
          <a:p>
            <a:pPr marL="827077" lvl="2" indent="-342891">
              <a:buFont typeface="Wingdings" panose="05000000000000000000" pitchFamily="2" charset="2"/>
              <a:buChar char="§"/>
            </a:pPr>
            <a:r>
              <a:rPr lang="en-US" sz="2800" dirty="0"/>
              <a:t>Standard premium is $206.50/month (up from $185.50 in 2025)</a:t>
            </a:r>
          </a:p>
          <a:p>
            <a:pPr marL="827077" lvl="2" indent="-342891">
              <a:buFont typeface="Wingdings" panose="05000000000000000000" pitchFamily="2" charset="2"/>
              <a:buChar char="§"/>
            </a:pPr>
            <a:r>
              <a:rPr lang="en-US" sz="2800" dirty="0"/>
              <a:t>May be higher depending on your income (IRMAA, see next slide)</a:t>
            </a:r>
          </a:p>
          <a:p>
            <a:pPr marL="469900" lvl="1" indent="-457200">
              <a:buFont typeface="Wingdings" panose="05000000000000000000" pitchFamily="2" charset="2"/>
              <a:buChar char="Ø"/>
            </a:pPr>
            <a:r>
              <a:rPr lang="en-US" sz="2800" b="1" dirty="0">
                <a:solidFill>
                  <a:schemeClr val="accent1"/>
                </a:solidFill>
              </a:rPr>
              <a:t>Annual deductible </a:t>
            </a:r>
            <a:r>
              <a:rPr lang="en-US" sz="2800" dirty="0"/>
              <a:t>– $288 (up from $257 in 2025)</a:t>
            </a:r>
            <a:endParaRPr lang="en-US" sz="2800" b="1" dirty="0"/>
          </a:p>
          <a:p>
            <a:pPr lvl="1" indent="-457200">
              <a:buSzPct val="100000"/>
              <a:buFont typeface="Wingdings" panose="05000000000000000000" pitchFamily="2" charset="2"/>
              <a:buChar char="Ø"/>
            </a:pPr>
            <a:r>
              <a:rPr lang="en-US" sz="2800" b="1" dirty="0">
                <a:solidFill>
                  <a:schemeClr val="accent1"/>
                </a:solidFill>
              </a:rPr>
              <a:t>Coinsurance</a:t>
            </a:r>
            <a:r>
              <a:rPr lang="en-US" sz="2800" b="1" dirty="0"/>
              <a:t> </a:t>
            </a:r>
            <a:r>
              <a:rPr lang="en-US" sz="2800" dirty="0"/>
              <a:t>– 20% for most covered services, like doctor’s services, if the provider accepts assignment. </a:t>
            </a:r>
          </a:p>
          <a:p>
            <a:pPr marL="800091" lvl="2" indent="-342891">
              <a:buSzPct val="100000"/>
              <a:buFont typeface="Wingdings" panose="05000000000000000000" pitchFamily="2" charset="2"/>
              <a:buChar char="§"/>
            </a:pPr>
            <a:r>
              <a:rPr lang="en-US" sz="2800" dirty="0"/>
              <a:t>$0 for some preventive services</a:t>
            </a:r>
          </a:p>
          <a:p>
            <a:pPr marL="800091" lvl="2" indent="-342891">
              <a:buSzPct val="100000"/>
              <a:buFont typeface="Wingdings" panose="05000000000000000000" pitchFamily="2" charset="2"/>
              <a:buChar char="§"/>
            </a:pPr>
            <a:endParaRPr lang="en-US" sz="2200" dirty="0"/>
          </a:p>
        </p:txBody>
      </p:sp>
      <p:sp>
        <p:nvSpPr>
          <p:cNvPr id="3" name="Footer Placeholder 2">
            <a:extLst>
              <a:ext uri="{FF2B5EF4-FFF2-40B4-BE49-F238E27FC236}">
                <a16:creationId xmlns:a16="http://schemas.microsoft.com/office/drawing/2014/main" id="{F1D43F26-6C33-4442-8111-AEB250CCE6A1}"/>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59A889C4-B687-4959-8015-1EE0849B3AB1}"/>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BE953CA1-B8F1-43A2-A48E-8EBF015A4191}"/>
              </a:ext>
            </a:extLst>
          </p:cNvPr>
          <p:cNvSpPr>
            <a:spLocks noGrp="1"/>
          </p:cNvSpPr>
          <p:nvPr>
            <p:ph type="sldNum" sz="quarter" idx="12"/>
          </p:nvPr>
        </p:nvSpPr>
        <p:spPr/>
        <p:txBody>
          <a:bodyPr/>
          <a:lstStyle/>
          <a:p>
            <a:fld id="{844A7B69-93E2-4D34-896D-EFDD7F03AB74}" type="slidenum">
              <a:rPr lang="en-US" smtClean="0"/>
              <a:t>33</a:t>
            </a:fld>
            <a:endParaRPr lang="en-US"/>
          </a:p>
        </p:txBody>
      </p:sp>
    </p:spTree>
    <p:extLst>
      <p:ext uri="{BB962C8B-B14F-4D97-AF65-F5344CB8AC3E}">
        <p14:creationId xmlns:p14="http://schemas.microsoft.com/office/powerpoint/2010/main" val="98529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IRMAA</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1D826FE0-4A47-4F59-9E60-12987A34B5E8}"/>
              </a:ext>
            </a:extLst>
          </p:cNvPr>
          <p:cNvGrpSpPr/>
          <p:nvPr/>
        </p:nvGrpSpPr>
        <p:grpSpPr>
          <a:xfrm>
            <a:off x="272295" y="2197383"/>
            <a:ext cx="1781791" cy="1776520"/>
            <a:chOff x="153025" y="1963783"/>
            <a:chExt cx="1568748" cy="1324281"/>
          </a:xfrm>
        </p:grpSpPr>
        <p:pic>
          <p:nvPicPr>
            <p:cNvPr id="8" name="Picture 7" title="Part B icon">
              <a:extLst>
                <a:ext uri="{FF2B5EF4-FFF2-40B4-BE49-F238E27FC236}">
                  <a16:creationId xmlns:a16="http://schemas.microsoft.com/office/drawing/2014/main" id="{DD5781BF-8AA3-4667-8DFF-305DA34B5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36604A49-1AB2-4CB0-8132-C9F599150901}"/>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BE4F7488-E9AB-4F6A-B349-5D0B0EBC1D65}"/>
              </a:ext>
            </a:extLst>
          </p:cNvPr>
          <p:cNvSpPr/>
          <p:nvPr/>
        </p:nvSpPr>
        <p:spPr>
          <a:xfrm>
            <a:off x="1663337" y="1214431"/>
            <a:ext cx="10155877" cy="6032421"/>
          </a:xfrm>
          <a:prstGeom prst="rect">
            <a:avLst/>
          </a:prstGeom>
        </p:spPr>
        <p:txBody>
          <a:bodyPr wrap="square">
            <a:spAutoFit/>
          </a:bodyPr>
          <a:lstStyle/>
          <a:p>
            <a:pPr marL="644197" lvl="1" indent="-457200">
              <a:spcAft>
                <a:spcPts val="1200"/>
              </a:spcAft>
              <a:buFont typeface="Wingdings" panose="05000000000000000000" pitchFamily="2" charset="2"/>
              <a:buChar char="Ø"/>
            </a:pPr>
            <a:r>
              <a:rPr lang="en-US" sz="2800" b="1" dirty="0"/>
              <a:t>Higher-income beneficiaries pay an additional premium amount for Medicare Part B </a:t>
            </a:r>
            <a:r>
              <a:rPr lang="en-US" sz="2800" b="1" u="sng" dirty="0"/>
              <a:t>and</a:t>
            </a:r>
            <a:r>
              <a:rPr lang="en-US" sz="2800" b="1" dirty="0"/>
              <a:t> Part D</a:t>
            </a:r>
          </a:p>
          <a:p>
            <a:pPr marL="644197" lvl="1" indent="-457200">
              <a:spcAft>
                <a:spcPts val="1200"/>
              </a:spcAft>
              <a:buFont typeface="Wingdings" panose="05000000000000000000" pitchFamily="2" charset="2"/>
              <a:buChar char="Ø"/>
            </a:pPr>
            <a:r>
              <a:rPr lang="en-US" sz="2800" b="1" dirty="0"/>
              <a:t>IRMAA = Income Related Monthly Adjustment Amount</a:t>
            </a:r>
          </a:p>
          <a:p>
            <a:pPr marL="812791" lvl="2" indent="-182880">
              <a:spcAft>
                <a:spcPts val="1200"/>
              </a:spcAft>
              <a:buFont typeface="Wingdings" panose="05000000000000000000" pitchFamily="2" charset="2"/>
              <a:buChar char="§"/>
            </a:pPr>
            <a:r>
              <a:rPr lang="en-US" sz="2800" dirty="0"/>
              <a:t>	Social Security uses modified adjusted gross income (MAGI) from federal tax return filed </a:t>
            </a:r>
            <a:r>
              <a:rPr lang="en-US" sz="2800" u="sng" dirty="0"/>
              <a:t>2 years prior</a:t>
            </a:r>
            <a:endParaRPr lang="en-US" sz="2800" dirty="0"/>
          </a:p>
          <a:p>
            <a:pPr marL="812791" lvl="2" indent="-182880">
              <a:spcAft>
                <a:spcPts val="1200"/>
              </a:spcAft>
              <a:buFont typeface="Wingdings" panose="05000000000000000000" pitchFamily="2" charset="2"/>
              <a:buChar char="§"/>
            </a:pPr>
            <a:r>
              <a:rPr lang="en-US" sz="2800" dirty="0"/>
              <a:t>	Premium amount is reviewed by Social Security each year</a:t>
            </a:r>
          </a:p>
          <a:p>
            <a:pPr marL="812791" lvl="2" indent="-182880">
              <a:spcAft>
                <a:spcPts val="1200"/>
              </a:spcAft>
              <a:buFont typeface="Wingdings" panose="05000000000000000000" pitchFamily="2" charset="2"/>
              <a:buChar char="§"/>
            </a:pPr>
            <a:r>
              <a:rPr lang="en-US" sz="2800" dirty="0"/>
              <a:t>	Social Security sends a written notice with the premium amounts and reason for determination</a:t>
            </a:r>
          </a:p>
          <a:p>
            <a:pPr marL="800091" lvl="2" indent="-182880">
              <a:buSzPct val="100000"/>
              <a:buFont typeface="Wingdings" panose="05000000000000000000" pitchFamily="2" charset="2"/>
              <a:buChar char="§"/>
            </a:pPr>
            <a:r>
              <a:rPr lang="en-US" sz="2800" dirty="0"/>
              <a:t>	You may be able to reduce or eliminate the IRMAA if you experienced a qualifying life-changing event</a:t>
            </a:r>
          </a:p>
          <a:p>
            <a:pPr marL="457200" lvl="2">
              <a:buSzPct val="100000"/>
            </a:pPr>
            <a:endParaRPr lang="en-US" sz="2800" b="1" dirty="0"/>
          </a:p>
          <a:p>
            <a:pPr marL="0" lvl="1">
              <a:buSzPct val="100000"/>
            </a:pPr>
            <a:endParaRPr lang="en-US" sz="2800" dirty="0"/>
          </a:p>
        </p:txBody>
      </p:sp>
      <p:sp>
        <p:nvSpPr>
          <p:cNvPr id="3" name="Footer Placeholder 2">
            <a:extLst>
              <a:ext uri="{FF2B5EF4-FFF2-40B4-BE49-F238E27FC236}">
                <a16:creationId xmlns:a16="http://schemas.microsoft.com/office/drawing/2014/main" id="{1FE446DF-7A5D-4111-8B13-A98EBDA4D85C}"/>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BFB359B1-4EAC-4048-A113-94B64CE1FAE0}"/>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8E86B125-6F4D-43E1-85AB-D3120CFE36B6}"/>
              </a:ext>
            </a:extLst>
          </p:cNvPr>
          <p:cNvSpPr>
            <a:spLocks noGrp="1"/>
          </p:cNvSpPr>
          <p:nvPr>
            <p:ph type="sldNum" sz="quarter" idx="12"/>
          </p:nvPr>
        </p:nvSpPr>
        <p:spPr/>
        <p:txBody>
          <a:bodyPr/>
          <a:lstStyle/>
          <a:p>
            <a:fld id="{844A7B69-93E2-4D34-896D-EFDD7F03AB74}" type="slidenum">
              <a:rPr lang="en-US" smtClean="0"/>
              <a:t>34</a:t>
            </a:fld>
            <a:endParaRPr lang="en-US"/>
          </a:p>
        </p:txBody>
      </p:sp>
    </p:spTree>
    <p:extLst>
      <p:ext uri="{BB962C8B-B14F-4D97-AF65-F5344CB8AC3E}">
        <p14:creationId xmlns:p14="http://schemas.microsoft.com/office/powerpoint/2010/main" val="1322941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292662"/>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IRMAA </a:t>
            </a:r>
          </a:p>
          <a:p>
            <a:pPr algn="ctr"/>
            <a:r>
              <a:rPr lang="en-US" sz="1200" dirty="0">
                <a:solidFill>
                  <a:schemeClr val="bg1"/>
                </a:solidFill>
                <a:latin typeface="Arial" panose="020B0604020202020204" pitchFamily="34" charset="0"/>
                <a:cs typeface="Arial" panose="020B0604020202020204" pitchFamily="34" charset="0"/>
              </a:rPr>
              <a:t>IRMAA brackets for 2026 won’t be announced until November 2025**</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784A1EA-56FC-4665-A407-B611313FB2B6}"/>
              </a:ext>
            </a:extLst>
          </p:cNvPr>
          <p:cNvSpPr txBox="1"/>
          <p:nvPr/>
        </p:nvSpPr>
        <p:spPr>
          <a:xfrm>
            <a:off x="1373331" y="1107996"/>
            <a:ext cx="9445338" cy="400110"/>
          </a:xfrm>
          <a:prstGeom prst="rect">
            <a:avLst/>
          </a:prstGeom>
          <a:solidFill>
            <a:srgbClr val="FFFF00"/>
          </a:solidFill>
        </p:spPr>
        <p:txBody>
          <a:bodyPr wrap="square" rtlCol="0">
            <a:spAutoFit/>
          </a:bodyPr>
          <a:lstStyle/>
          <a:p>
            <a:pPr algn="ctr"/>
            <a:r>
              <a:rPr lang="en-US" sz="2000" b="1" dirty="0"/>
              <a:t>Income reported to IRS for 2023 is basis for what you pay in 2025 for Part B premium:</a:t>
            </a:r>
          </a:p>
        </p:txBody>
      </p:sp>
      <p:pic>
        <p:nvPicPr>
          <p:cNvPr id="6" name="Picture 5">
            <a:extLst>
              <a:ext uri="{FF2B5EF4-FFF2-40B4-BE49-F238E27FC236}">
                <a16:creationId xmlns:a16="http://schemas.microsoft.com/office/drawing/2014/main" id="{82860EE8-CF61-440C-B4CB-4F0F6B0470D0}"/>
              </a:ext>
            </a:extLst>
          </p:cNvPr>
          <p:cNvPicPr>
            <a:picLocks noChangeAspect="1"/>
          </p:cNvPicPr>
          <p:nvPr/>
        </p:nvPicPr>
        <p:blipFill>
          <a:blip r:embed="rId3"/>
          <a:stretch>
            <a:fillRect/>
          </a:stretch>
        </p:blipFill>
        <p:spPr>
          <a:xfrm>
            <a:off x="2144351" y="1508106"/>
            <a:ext cx="7903297" cy="5142076"/>
          </a:xfrm>
          <a:prstGeom prst="rect">
            <a:avLst/>
          </a:prstGeom>
        </p:spPr>
      </p:pic>
      <p:sp>
        <p:nvSpPr>
          <p:cNvPr id="7" name="TextBox 6">
            <a:extLst>
              <a:ext uri="{FF2B5EF4-FFF2-40B4-BE49-F238E27FC236}">
                <a16:creationId xmlns:a16="http://schemas.microsoft.com/office/drawing/2014/main" id="{23DD9B7E-D128-4949-9397-893FA82282B6}"/>
              </a:ext>
            </a:extLst>
          </p:cNvPr>
          <p:cNvSpPr txBox="1"/>
          <p:nvPr/>
        </p:nvSpPr>
        <p:spPr>
          <a:xfrm>
            <a:off x="1663302" y="6496293"/>
            <a:ext cx="8865393" cy="276999"/>
          </a:xfrm>
          <a:prstGeom prst="rect">
            <a:avLst/>
          </a:prstGeom>
          <a:noFill/>
        </p:spPr>
        <p:txBody>
          <a:bodyPr wrap="square" rtlCol="0">
            <a:spAutoFit/>
          </a:bodyPr>
          <a:lstStyle/>
          <a:p>
            <a:r>
              <a:rPr lang="en-US" sz="1200" b="1" i="1" dirty="0"/>
              <a:t>Source: https://www.medicare.gov/publications/11579-medicare-costs.pdf</a:t>
            </a:r>
          </a:p>
        </p:txBody>
      </p:sp>
      <p:sp>
        <p:nvSpPr>
          <p:cNvPr id="2" name="Date Placeholder 1">
            <a:extLst>
              <a:ext uri="{FF2B5EF4-FFF2-40B4-BE49-F238E27FC236}">
                <a16:creationId xmlns:a16="http://schemas.microsoft.com/office/drawing/2014/main" id="{EAA86277-377C-491A-AAD4-F2CF964F3D1C}"/>
              </a:ext>
            </a:extLst>
          </p:cNvPr>
          <p:cNvSpPr>
            <a:spLocks noGrp="1"/>
          </p:cNvSpPr>
          <p:nvPr>
            <p:ph type="dt" sz="half" idx="10"/>
          </p:nvPr>
        </p:nvSpPr>
        <p:spPr/>
        <p:txBody>
          <a:bodyPr/>
          <a:lstStyle/>
          <a:p>
            <a:r>
              <a:rPr lang="en-US"/>
              <a:t>10/20/2025</a:t>
            </a:r>
          </a:p>
        </p:txBody>
      </p:sp>
      <p:sp>
        <p:nvSpPr>
          <p:cNvPr id="8" name="Slide Number Placeholder 7">
            <a:extLst>
              <a:ext uri="{FF2B5EF4-FFF2-40B4-BE49-F238E27FC236}">
                <a16:creationId xmlns:a16="http://schemas.microsoft.com/office/drawing/2014/main" id="{A891FC4F-5D24-4D63-8A10-8F9406E1C5E7}"/>
              </a:ext>
            </a:extLst>
          </p:cNvPr>
          <p:cNvSpPr>
            <a:spLocks noGrp="1"/>
          </p:cNvSpPr>
          <p:nvPr>
            <p:ph type="sldNum" sz="quarter" idx="12"/>
          </p:nvPr>
        </p:nvSpPr>
        <p:spPr/>
        <p:txBody>
          <a:bodyPr/>
          <a:lstStyle/>
          <a:p>
            <a:fld id="{844A7B69-93E2-4D34-896D-EFDD7F03AB74}" type="slidenum">
              <a:rPr lang="en-US" smtClean="0"/>
              <a:t>35</a:t>
            </a:fld>
            <a:endParaRPr lang="en-US"/>
          </a:p>
        </p:txBody>
      </p:sp>
    </p:spTree>
    <p:extLst>
      <p:ext uri="{BB962C8B-B14F-4D97-AF65-F5344CB8AC3E}">
        <p14:creationId xmlns:p14="http://schemas.microsoft.com/office/powerpoint/2010/main" val="3746674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Preventive Services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522FA7A-3439-4227-9936-45D3A7FC43B8}"/>
              </a:ext>
            </a:extLst>
          </p:cNvPr>
          <p:cNvSpPr/>
          <p:nvPr/>
        </p:nvSpPr>
        <p:spPr>
          <a:xfrm>
            <a:off x="1956998" y="1544072"/>
            <a:ext cx="7045487" cy="1877437"/>
          </a:xfrm>
          <a:prstGeom prst="rect">
            <a:avLst/>
          </a:prstGeom>
        </p:spPr>
        <p:txBody>
          <a:bodyPr wrap="square">
            <a:spAutoFit/>
          </a:bodyPr>
          <a:lstStyle/>
          <a:p>
            <a:pPr marL="571500" indent="-571500">
              <a:spcAft>
                <a:spcPts val="1200"/>
              </a:spcAft>
              <a:buFont typeface="Wingdings" panose="05000000000000000000" pitchFamily="2" charset="2"/>
              <a:buChar char="Ø"/>
              <a:defRPr/>
            </a:pPr>
            <a:r>
              <a:rPr lang="en-US" altLang="en-US" sz="3200" b="1" dirty="0">
                <a:solidFill>
                  <a:schemeClr val="accent1"/>
                </a:solidFill>
                <a:cs typeface="Arial" panose="020B0604020202020204" pitchFamily="34" charset="0"/>
              </a:rPr>
              <a:t>“Welcome to Medicare” Visit</a:t>
            </a:r>
          </a:p>
          <a:p>
            <a:pPr marL="571500" indent="-571500">
              <a:spcAft>
                <a:spcPts val="1200"/>
              </a:spcAft>
              <a:buFont typeface="Wingdings" panose="05000000000000000000" pitchFamily="2" charset="2"/>
              <a:buChar char="Ø"/>
              <a:defRPr/>
            </a:pPr>
            <a:r>
              <a:rPr lang="en-US" altLang="en-US" sz="3200" b="1" dirty="0">
                <a:solidFill>
                  <a:schemeClr val="accent1"/>
                </a:solidFill>
                <a:cs typeface="Arial" panose="020B0604020202020204" pitchFamily="34" charset="0"/>
              </a:rPr>
              <a:t>Annual Wellness Visit</a:t>
            </a:r>
          </a:p>
          <a:p>
            <a:pPr marL="571500" indent="-571500">
              <a:spcAft>
                <a:spcPts val="600"/>
              </a:spcAft>
              <a:buFont typeface="Wingdings" panose="05000000000000000000" pitchFamily="2" charset="2"/>
              <a:buChar char="Ø"/>
              <a:defRPr/>
            </a:pPr>
            <a:r>
              <a:rPr lang="en-US" altLang="en-US" sz="3200" b="1" dirty="0">
                <a:solidFill>
                  <a:schemeClr val="accent1"/>
                </a:solidFill>
                <a:cs typeface="Arial" panose="020B0604020202020204" pitchFamily="34" charset="0"/>
              </a:rPr>
              <a:t>Additional screenings/tests/ services</a:t>
            </a:r>
          </a:p>
        </p:txBody>
      </p:sp>
      <p:sp>
        <p:nvSpPr>
          <p:cNvPr id="7" name="Rectangle 6">
            <a:extLst>
              <a:ext uri="{FF2B5EF4-FFF2-40B4-BE49-F238E27FC236}">
                <a16:creationId xmlns:a16="http://schemas.microsoft.com/office/drawing/2014/main" id="{4E1137A8-B2B1-45CC-8295-4A619EBD56B5}"/>
              </a:ext>
            </a:extLst>
          </p:cNvPr>
          <p:cNvSpPr/>
          <p:nvPr/>
        </p:nvSpPr>
        <p:spPr>
          <a:xfrm>
            <a:off x="3217818" y="3857585"/>
            <a:ext cx="4935582" cy="923330"/>
          </a:xfrm>
          <a:prstGeom prst="rect">
            <a:avLst/>
          </a:prstGeom>
          <a:solidFill>
            <a:srgbClr val="FFFF00"/>
          </a:solidFill>
          <a:ln>
            <a:solidFill>
              <a:schemeClr val="tx1"/>
            </a:solidFill>
          </a:ln>
        </p:spPr>
        <p:txBody>
          <a:bodyPr wrap="square">
            <a:spAutoFit/>
          </a:bodyPr>
          <a:lstStyle/>
          <a:p>
            <a:pPr algn="ctr">
              <a:defRPr/>
            </a:pPr>
            <a:r>
              <a:rPr lang="en-US" altLang="en-US" i="1" dirty="0">
                <a:latin typeface="Arial" panose="020B0604020202020204" pitchFamily="34" charset="0"/>
                <a:cs typeface="Arial" panose="020B0604020202020204" pitchFamily="34" charset="0"/>
              </a:rPr>
              <a:t>See handouts &amp; review the preventive services chart in the Medicare &amp; You handbook &amp;</a:t>
            </a:r>
          </a:p>
          <a:p>
            <a:pPr algn="ctr">
              <a:defRPr/>
            </a:pPr>
            <a:r>
              <a:rPr lang="en-US" altLang="en-US" i="1" dirty="0">
                <a:latin typeface="Arial" panose="020B0604020202020204" pitchFamily="34" charset="0"/>
                <a:cs typeface="Arial" panose="020B0604020202020204" pitchFamily="34" charset="0"/>
              </a:rPr>
              <a:t>discuss your prevention plan with your doctor.</a:t>
            </a:r>
          </a:p>
        </p:txBody>
      </p:sp>
      <p:sp>
        <p:nvSpPr>
          <p:cNvPr id="8" name="Rectangle 7">
            <a:extLst>
              <a:ext uri="{FF2B5EF4-FFF2-40B4-BE49-F238E27FC236}">
                <a16:creationId xmlns:a16="http://schemas.microsoft.com/office/drawing/2014/main" id="{BAC50407-1431-4482-A4EB-1E65C00FA040}"/>
              </a:ext>
            </a:extLst>
          </p:cNvPr>
          <p:cNvSpPr/>
          <p:nvPr/>
        </p:nvSpPr>
        <p:spPr>
          <a:xfrm>
            <a:off x="2451337" y="5216991"/>
            <a:ext cx="6468543" cy="646331"/>
          </a:xfrm>
          <a:prstGeom prst="rect">
            <a:avLst/>
          </a:prstGeom>
        </p:spPr>
        <p:txBody>
          <a:bodyPr wrap="square">
            <a:spAutoFit/>
          </a:bodyPr>
          <a:lstStyle/>
          <a:p>
            <a:pPr algn="ctr"/>
            <a:r>
              <a:rPr lang="en-US" altLang="en-US" b="1" i="1" dirty="0">
                <a:latin typeface="Times New Roman" pitchFamily="18" charset="0"/>
                <a:cs typeface="Times New Roman" pitchFamily="18" charset="0"/>
              </a:rPr>
              <a:t>“An ounce of prevention is worth a pound of cure”</a:t>
            </a:r>
          </a:p>
          <a:p>
            <a:r>
              <a:rPr lang="en-US" altLang="en-US" sz="1600" b="1" i="1" dirty="0">
                <a:latin typeface="Times New Roman" pitchFamily="18" charset="0"/>
                <a:cs typeface="Times New Roman" pitchFamily="18" charset="0"/>
              </a:rPr>
              <a:t>			</a:t>
            </a:r>
            <a:r>
              <a:rPr lang="en-US" altLang="en-US" b="1" i="1" dirty="0">
                <a:latin typeface="Times New Roman" pitchFamily="18" charset="0"/>
                <a:cs typeface="Times New Roman" pitchFamily="18" charset="0"/>
              </a:rPr>
              <a:t>-Benjamin Franklin</a:t>
            </a:r>
          </a:p>
        </p:txBody>
      </p:sp>
      <p:pic>
        <p:nvPicPr>
          <p:cNvPr id="9" name="irc_mi" descr="https://s-media-cache-ak0.pinimg.com/564x/84/9a/a5/849aa54e0104a41171a5464f803e4a5d.jpg">
            <a:hlinkClick r:id="rId3"/>
            <a:extLst>
              <a:ext uri="{FF2B5EF4-FFF2-40B4-BE49-F238E27FC236}">
                <a16:creationId xmlns:a16="http://schemas.microsoft.com/office/drawing/2014/main" id="{2E1F1916-C8AE-47E7-BC50-0DEF3A5E8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0368" y="1942400"/>
            <a:ext cx="1789268" cy="260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0439433-C248-4716-9BF8-F316AAE6E6BC}"/>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A4A4763C-B3E7-47C8-9B03-0D16DDA7376B}"/>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9CEF7C0F-4784-4158-BEAD-5582976482C1}"/>
              </a:ext>
            </a:extLst>
          </p:cNvPr>
          <p:cNvSpPr>
            <a:spLocks noGrp="1"/>
          </p:cNvSpPr>
          <p:nvPr>
            <p:ph type="sldNum" sz="quarter" idx="12"/>
          </p:nvPr>
        </p:nvSpPr>
        <p:spPr/>
        <p:txBody>
          <a:bodyPr/>
          <a:lstStyle/>
          <a:p>
            <a:fld id="{844A7B69-93E2-4D34-896D-EFDD7F03AB74}" type="slidenum">
              <a:rPr lang="en-US" smtClean="0"/>
              <a:t>36</a:t>
            </a:fld>
            <a:endParaRPr lang="en-US"/>
          </a:p>
        </p:txBody>
      </p:sp>
    </p:spTree>
    <p:extLst>
      <p:ext uri="{BB962C8B-B14F-4D97-AF65-F5344CB8AC3E}">
        <p14:creationId xmlns:p14="http://schemas.microsoft.com/office/powerpoint/2010/main" val="3108874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Preventive Services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E58331E-FBF6-438A-A19E-CFD8182C2D04}"/>
              </a:ext>
            </a:extLst>
          </p:cNvPr>
          <p:cNvSpPr/>
          <p:nvPr/>
        </p:nvSpPr>
        <p:spPr>
          <a:xfrm>
            <a:off x="2054087" y="1303036"/>
            <a:ext cx="8441635" cy="584775"/>
          </a:xfrm>
          <a:prstGeom prst="rect">
            <a:avLst/>
          </a:prstGeom>
        </p:spPr>
        <p:txBody>
          <a:bodyPr wrap="square">
            <a:spAutoFit/>
          </a:bodyPr>
          <a:lstStyle/>
          <a:p>
            <a:pPr algn="ctr"/>
            <a:r>
              <a:rPr lang="en-US" altLang="en-US" sz="3200" b="1" dirty="0">
                <a:solidFill>
                  <a:schemeClr val="accent1"/>
                </a:solidFill>
                <a:latin typeface="Arial" panose="020B0604020202020204" pitchFamily="34" charset="0"/>
                <a:cs typeface="Arial" panose="020B0604020202020204" pitchFamily="34" charset="0"/>
              </a:rPr>
              <a:t>“Welcome to Medicare” Visit</a:t>
            </a:r>
            <a:endParaRPr lang="en-US" sz="3200" b="1" dirty="0">
              <a:solidFill>
                <a:schemeClr val="accent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B3F0F1-4F6B-4C8E-B93A-38D797A0BA65}"/>
              </a:ext>
            </a:extLst>
          </p:cNvPr>
          <p:cNvSpPr/>
          <p:nvPr/>
        </p:nvSpPr>
        <p:spPr>
          <a:xfrm>
            <a:off x="2514600" y="1921478"/>
            <a:ext cx="8839200" cy="4401205"/>
          </a:xfrm>
          <a:prstGeom prst="rect">
            <a:avLst/>
          </a:prstGeom>
        </p:spPr>
        <p:txBody>
          <a:bodyPr wrap="square">
            <a:spAutoFit/>
          </a:bodyPr>
          <a:lstStyle/>
          <a:p>
            <a:pPr marL="342900" indent="-342900">
              <a:buFont typeface="Wingdings" panose="05000000000000000000" pitchFamily="2" charset="2"/>
              <a:buChar char="Ø"/>
            </a:pPr>
            <a:r>
              <a:rPr lang="en-US" altLang="en-US" sz="2200" b="1" dirty="0">
                <a:cs typeface="Arial" charset="0"/>
              </a:rPr>
              <a:t>Covered once within the first 12 months you have Part B</a:t>
            </a:r>
          </a:p>
          <a:p>
            <a:pPr marL="342900" indent="-342900">
              <a:buFont typeface="Wingdings" panose="05000000000000000000" pitchFamily="2" charset="2"/>
              <a:buChar char="Ø"/>
            </a:pPr>
            <a:r>
              <a:rPr lang="en-US" altLang="en-US" sz="2200" b="1" dirty="0">
                <a:cs typeface="Arial" charset="0"/>
              </a:rPr>
              <a:t>Includes:</a:t>
            </a:r>
          </a:p>
          <a:p>
            <a:pPr marL="800100" lvl="1" indent="-342900">
              <a:spcAft>
                <a:spcPts val="1200"/>
              </a:spcAft>
              <a:buFont typeface="Wingdings" panose="05000000000000000000" pitchFamily="2" charset="2"/>
              <a:buChar char="§"/>
            </a:pPr>
            <a:r>
              <a:rPr lang="en-US" altLang="en-US" sz="2200" dirty="0">
                <a:cs typeface="Arial" charset="0"/>
              </a:rPr>
              <a:t>Height, weight, and blood pressure </a:t>
            </a:r>
          </a:p>
          <a:p>
            <a:pPr marL="800100" lvl="1" indent="-342900">
              <a:spcAft>
                <a:spcPts val="1200"/>
              </a:spcAft>
              <a:buFont typeface="Wingdings" panose="05000000000000000000" pitchFamily="2" charset="2"/>
              <a:buChar char="§"/>
            </a:pPr>
            <a:r>
              <a:rPr lang="en-US" altLang="en-US" sz="2200" dirty="0">
                <a:cs typeface="Arial" charset="0"/>
              </a:rPr>
              <a:t>Body mass index</a:t>
            </a:r>
          </a:p>
          <a:p>
            <a:pPr marL="800100" lvl="1" indent="-342900">
              <a:spcAft>
                <a:spcPts val="1200"/>
              </a:spcAft>
              <a:buFont typeface="Wingdings" panose="05000000000000000000" pitchFamily="2" charset="2"/>
              <a:buChar char="§"/>
            </a:pPr>
            <a:r>
              <a:rPr lang="en-US" altLang="en-US" sz="2200" dirty="0">
                <a:cs typeface="Arial" charset="0"/>
              </a:rPr>
              <a:t>Vision test</a:t>
            </a:r>
          </a:p>
          <a:p>
            <a:pPr marL="800100" lvl="1" indent="-342900">
              <a:spcAft>
                <a:spcPts val="1200"/>
              </a:spcAft>
              <a:buFont typeface="Wingdings" panose="05000000000000000000" pitchFamily="2" charset="2"/>
              <a:buChar char="§"/>
            </a:pPr>
            <a:r>
              <a:rPr lang="en-US" altLang="en-US" sz="2200" dirty="0">
                <a:cs typeface="Arial" charset="0"/>
              </a:rPr>
              <a:t>Review of potential risk for depression and level of safety</a:t>
            </a:r>
          </a:p>
          <a:p>
            <a:pPr marL="800100" lvl="1" indent="-342900">
              <a:spcAft>
                <a:spcPts val="1200"/>
              </a:spcAft>
              <a:buFont typeface="Wingdings" panose="05000000000000000000" pitchFamily="2" charset="2"/>
              <a:buChar char="§"/>
            </a:pPr>
            <a:r>
              <a:rPr lang="en-US" altLang="en-US" sz="2200" dirty="0">
                <a:cs typeface="Arial" charset="0"/>
              </a:rPr>
              <a:t>Discussion about advance directives if you choose</a:t>
            </a:r>
          </a:p>
          <a:p>
            <a:pPr marL="800100" lvl="1" indent="-342900">
              <a:spcAft>
                <a:spcPts val="1200"/>
              </a:spcAft>
              <a:buFont typeface="Wingdings" panose="05000000000000000000" pitchFamily="2" charset="2"/>
              <a:buChar char="§"/>
            </a:pPr>
            <a:r>
              <a:rPr lang="en-US" altLang="en-US" sz="2200" dirty="0">
                <a:cs typeface="Arial" charset="0"/>
              </a:rPr>
              <a:t>A written plan regarding screenings, shots, and other preventive services needed</a:t>
            </a:r>
          </a:p>
          <a:p>
            <a:r>
              <a:rPr lang="en-US" altLang="en-US" sz="2200" b="1" i="1" dirty="0">
                <a:cs typeface="Arial" charset="0"/>
              </a:rPr>
              <a:t>Note:  This is </a:t>
            </a:r>
            <a:r>
              <a:rPr lang="en-US" altLang="en-US" sz="2200" b="1" i="1" u="sng" dirty="0">
                <a:cs typeface="Arial" charset="0"/>
              </a:rPr>
              <a:t>NOT</a:t>
            </a:r>
            <a:r>
              <a:rPr lang="en-US" altLang="en-US" sz="2200" b="1" i="1" dirty="0">
                <a:cs typeface="Arial" charset="0"/>
              </a:rPr>
              <a:t> a physical!</a:t>
            </a:r>
          </a:p>
        </p:txBody>
      </p:sp>
      <p:sp>
        <p:nvSpPr>
          <p:cNvPr id="7" name="TextBox 6">
            <a:extLst>
              <a:ext uri="{FF2B5EF4-FFF2-40B4-BE49-F238E27FC236}">
                <a16:creationId xmlns:a16="http://schemas.microsoft.com/office/drawing/2014/main" id="{A067F526-064F-411E-934E-73A6957AA605}"/>
              </a:ext>
            </a:extLst>
          </p:cNvPr>
          <p:cNvSpPr txBox="1"/>
          <p:nvPr/>
        </p:nvSpPr>
        <p:spPr>
          <a:xfrm>
            <a:off x="274982" y="1672034"/>
            <a:ext cx="1934818" cy="954107"/>
          </a:xfrm>
          <a:prstGeom prst="rect">
            <a:avLst/>
          </a:prstGeom>
          <a:solidFill>
            <a:srgbClr val="FFFF00"/>
          </a:solidFill>
          <a:ln>
            <a:solidFill>
              <a:schemeClr val="accent5">
                <a:lumMod val="75000"/>
              </a:schemeClr>
            </a:solidFill>
          </a:ln>
          <a:effectLst>
            <a:glow rad="63500">
              <a:schemeClr val="accent1">
                <a:satMod val="175000"/>
                <a:alpha val="40000"/>
              </a:schemeClr>
            </a:glow>
          </a:effectLst>
        </p:spPr>
        <p:txBody>
          <a:bodyPr wrap="square" rtlCol="0">
            <a:spAutoFit/>
          </a:bodyPr>
          <a:lstStyle/>
          <a:p>
            <a:pPr algn="ctr"/>
            <a:r>
              <a:rPr lang="en-US" sz="2800" b="1" dirty="0"/>
              <a:t>Preventive Service</a:t>
            </a:r>
          </a:p>
        </p:txBody>
      </p:sp>
      <p:grpSp>
        <p:nvGrpSpPr>
          <p:cNvPr id="8" name="Group 7" title="Part B icon">
            <a:extLst>
              <a:ext uri="{FF2B5EF4-FFF2-40B4-BE49-F238E27FC236}">
                <a16:creationId xmlns:a16="http://schemas.microsoft.com/office/drawing/2014/main" id="{F3C0E139-3FE7-42A9-B14F-EDB598037408}"/>
              </a:ext>
            </a:extLst>
          </p:cNvPr>
          <p:cNvGrpSpPr/>
          <p:nvPr/>
        </p:nvGrpSpPr>
        <p:grpSpPr>
          <a:xfrm>
            <a:off x="545535" y="3429000"/>
            <a:ext cx="1781791" cy="1868853"/>
            <a:chOff x="153025" y="1963783"/>
            <a:chExt cx="1568748" cy="1393109"/>
          </a:xfrm>
        </p:grpSpPr>
        <p:pic>
          <p:nvPicPr>
            <p:cNvPr id="9" name="Picture 8" title="Part B icon">
              <a:extLst>
                <a:ext uri="{FF2B5EF4-FFF2-40B4-BE49-F238E27FC236}">
                  <a16:creationId xmlns:a16="http://schemas.microsoft.com/office/drawing/2014/main" id="{58CADAA1-D64B-4208-B7D4-26013D374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a:extLst>
                <a:ext uri="{FF2B5EF4-FFF2-40B4-BE49-F238E27FC236}">
                  <a16:creationId xmlns:a16="http://schemas.microsoft.com/office/drawing/2014/main" id="{FF7753F8-81C3-4CA4-A019-6E5C7A76E18E}"/>
                </a:ext>
              </a:extLst>
            </p:cNvPr>
            <p:cNvSpPr txBox="1"/>
            <p:nvPr/>
          </p:nvSpPr>
          <p:spPr>
            <a:xfrm>
              <a:off x="153025" y="2599781"/>
              <a:ext cx="1568748" cy="757111"/>
            </a:xfrm>
            <a:prstGeom prst="rect">
              <a:avLst/>
            </a:prstGeom>
            <a:noFill/>
          </p:spPr>
          <p:txBody>
            <a:bodyPr wrap="square" rtlCol="0">
              <a:spAutoFit/>
            </a:bodyPr>
            <a:lstStyle/>
            <a:p>
              <a:pPr algn="ctr"/>
              <a:r>
                <a:rPr lang="en-US" sz="2000" b="1" dirty="0">
                  <a:solidFill>
                    <a:schemeClr val="tx2"/>
                  </a:solidFill>
                </a:rPr>
                <a:t>Part B</a:t>
              </a:r>
            </a:p>
            <a:p>
              <a:pPr algn="ctr"/>
              <a:r>
                <a:rPr lang="en-US" sz="2000" dirty="0">
                  <a:solidFill>
                    <a:schemeClr val="tx2"/>
                  </a:solidFill>
                </a:rPr>
                <a:t>Medical Insurance</a:t>
              </a:r>
            </a:p>
          </p:txBody>
        </p:sp>
      </p:grpSp>
      <p:sp>
        <p:nvSpPr>
          <p:cNvPr id="5" name="Footer Placeholder 4">
            <a:extLst>
              <a:ext uri="{FF2B5EF4-FFF2-40B4-BE49-F238E27FC236}">
                <a16:creationId xmlns:a16="http://schemas.microsoft.com/office/drawing/2014/main" id="{1AC92F85-D26F-4D4D-87FB-A6B6A624801A}"/>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0DAFE734-F2B5-4085-9380-045844E8387C}"/>
              </a:ext>
            </a:extLst>
          </p:cNvPr>
          <p:cNvSpPr>
            <a:spLocks noGrp="1"/>
          </p:cNvSpPr>
          <p:nvPr>
            <p:ph type="dt" sz="half" idx="10"/>
          </p:nvPr>
        </p:nvSpPr>
        <p:spPr/>
        <p:txBody>
          <a:bodyPr/>
          <a:lstStyle/>
          <a:p>
            <a:r>
              <a:rPr lang="en-US"/>
              <a:t>10/20/2025</a:t>
            </a:r>
          </a:p>
        </p:txBody>
      </p:sp>
      <p:sp>
        <p:nvSpPr>
          <p:cNvPr id="11" name="Slide Number Placeholder 10">
            <a:extLst>
              <a:ext uri="{FF2B5EF4-FFF2-40B4-BE49-F238E27FC236}">
                <a16:creationId xmlns:a16="http://schemas.microsoft.com/office/drawing/2014/main" id="{B312D45A-123C-4833-9E56-2EE07D0C873A}"/>
              </a:ext>
            </a:extLst>
          </p:cNvPr>
          <p:cNvSpPr>
            <a:spLocks noGrp="1"/>
          </p:cNvSpPr>
          <p:nvPr>
            <p:ph type="sldNum" sz="quarter" idx="12"/>
          </p:nvPr>
        </p:nvSpPr>
        <p:spPr/>
        <p:txBody>
          <a:bodyPr/>
          <a:lstStyle/>
          <a:p>
            <a:fld id="{844A7B69-93E2-4D34-896D-EFDD7F03AB74}" type="slidenum">
              <a:rPr lang="en-US" smtClean="0"/>
              <a:t>37</a:t>
            </a:fld>
            <a:endParaRPr lang="en-US"/>
          </a:p>
        </p:txBody>
      </p:sp>
    </p:spTree>
    <p:extLst>
      <p:ext uri="{BB962C8B-B14F-4D97-AF65-F5344CB8AC3E}">
        <p14:creationId xmlns:p14="http://schemas.microsoft.com/office/powerpoint/2010/main" val="3960239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Preventive Services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20F9DC-BCC9-4567-A449-597AA1B19B22}"/>
              </a:ext>
            </a:extLst>
          </p:cNvPr>
          <p:cNvSpPr/>
          <p:nvPr/>
        </p:nvSpPr>
        <p:spPr>
          <a:xfrm>
            <a:off x="3682743" y="1373903"/>
            <a:ext cx="4658006" cy="584775"/>
          </a:xfrm>
          <a:prstGeom prst="rect">
            <a:avLst/>
          </a:prstGeom>
        </p:spPr>
        <p:txBody>
          <a:bodyPr wrap="none">
            <a:spAutoFit/>
          </a:bodyPr>
          <a:lstStyle/>
          <a:p>
            <a:r>
              <a:rPr lang="en-US" altLang="en-US" sz="3200" b="1" dirty="0">
                <a:solidFill>
                  <a:schemeClr val="accent1"/>
                </a:solidFill>
                <a:latin typeface="Arial" panose="020B0604020202020204" pitchFamily="34" charset="0"/>
                <a:cs typeface="Arial" panose="020B0604020202020204" pitchFamily="34" charset="0"/>
              </a:rPr>
              <a:t>Yearly “Wellness” Visit</a:t>
            </a:r>
            <a:endParaRPr lang="en-US" sz="3200" dirty="0">
              <a:solidFill>
                <a:schemeClr val="accent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2740660" y="2032257"/>
            <a:ext cx="8098972" cy="3908762"/>
          </a:xfrm>
          <a:prstGeom prst="rect">
            <a:avLst/>
          </a:prstGeom>
        </p:spPr>
        <p:txBody>
          <a:bodyPr wrap="square">
            <a:spAutoFit/>
          </a:bodyPr>
          <a:lstStyle/>
          <a:p>
            <a:pPr marL="342900" indent="-342900">
              <a:buFont typeface="Wingdings" panose="05000000000000000000" pitchFamily="2" charset="2"/>
              <a:buChar char="Ø"/>
            </a:pPr>
            <a:r>
              <a:rPr lang="en-US" altLang="en-US" sz="2400" b="1" dirty="0">
                <a:cs typeface="Arial" charset="0"/>
              </a:rPr>
              <a:t>Includes</a:t>
            </a:r>
            <a:r>
              <a:rPr lang="en-US" altLang="en-US" sz="2200" dirty="0">
                <a:cs typeface="Arial" charset="0"/>
              </a:rPr>
              <a:t>:</a:t>
            </a:r>
            <a:r>
              <a:rPr lang="en-US" altLang="en-US" sz="2200" b="1" dirty="0">
                <a:cs typeface="Arial" charset="0"/>
              </a:rPr>
              <a:t> </a:t>
            </a:r>
          </a:p>
          <a:p>
            <a:pPr marL="800100" lvl="1" indent="-342900">
              <a:buFont typeface="Wingdings" panose="05000000000000000000" pitchFamily="2" charset="2"/>
              <a:buChar char="§"/>
            </a:pPr>
            <a:r>
              <a:rPr lang="en-US" altLang="en-US" sz="2000" dirty="0">
                <a:cs typeface="Arial" charset="0"/>
              </a:rPr>
              <a:t>Review of medical and family history</a:t>
            </a:r>
          </a:p>
          <a:p>
            <a:pPr marL="800100" lvl="1" indent="-342900">
              <a:spcAft>
                <a:spcPts val="600"/>
              </a:spcAft>
              <a:buFont typeface="Wingdings" panose="05000000000000000000" pitchFamily="2" charset="2"/>
              <a:buChar char="§"/>
            </a:pPr>
            <a:r>
              <a:rPr lang="en-US" altLang="en-US" sz="2000" dirty="0">
                <a:cs typeface="Arial" charset="0"/>
              </a:rPr>
              <a:t>Develop list of current providers and prescriptions</a:t>
            </a:r>
          </a:p>
          <a:p>
            <a:pPr marL="800100" lvl="1" indent="-342900">
              <a:spcAft>
                <a:spcPts val="600"/>
              </a:spcAft>
              <a:buFont typeface="Wingdings" panose="05000000000000000000" pitchFamily="2" charset="2"/>
              <a:buChar char="§"/>
            </a:pPr>
            <a:r>
              <a:rPr lang="en-US" altLang="en-US" sz="2000" dirty="0">
                <a:cs typeface="Arial" charset="0"/>
              </a:rPr>
              <a:t>Record height, weight, blood pressure</a:t>
            </a:r>
          </a:p>
          <a:p>
            <a:pPr marL="800100" lvl="1" indent="-342900">
              <a:spcAft>
                <a:spcPts val="600"/>
              </a:spcAft>
              <a:buFont typeface="Wingdings" panose="05000000000000000000" pitchFamily="2" charset="2"/>
              <a:buChar char="§"/>
            </a:pPr>
            <a:r>
              <a:rPr lang="en-US" altLang="en-US" sz="2000" dirty="0">
                <a:cs typeface="Arial" charset="0"/>
              </a:rPr>
              <a:t>Create list of risk factors and treatment options</a:t>
            </a:r>
          </a:p>
          <a:p>
            <a:pPr marL="800100" lvl="1" indent="-342900">
              <a:spcAft>
                <a:spcPts val="600"/>
              </a:spcAft>
              <a:buFont typeface="Wingdings" panose="05000000000000000000" pitchFamily="2" charset="2"/>
              <a:buChar char="§"/>
            </a:pPr>
            <a:r>
              <a:rPr lang="en-US" altLang="en-US" sz="2000" dirty="0">
                <a:cs typeface="Arial" charset="0"/>
              </a:rPr>
              <a:t>Detection of cognitive impairment</a:t>
            </a:r>
          </a:p>
          <a:p>
            <a:pPr marL="800100" lvl="1" indent="-342900">
              <a:spcAft>
                <a:spcPts val="600"/>
              </a:spcAft>
              <a:buFont typeface="Wingdings" panose="05000000000000000000" pitchFamily="2" charset="2"/>
              <a:buChar char="§"/>
            </a:pPr>
            <a:r>
              <a:rPr lang="en-US" altLang="en-US" sz="2000" dirty="0">
                <a:cs typeface="Arial" charset="0"/>
              </a:rPr>
              <a:t>Establish schedule of screenings for appropriate preventive services</a:t>
            </a:r>
          </a:p>
          <a:p>
            <a:pPr marL="800100" lvl="1" indent="-342900">
              <a:spcAft>
                <a:spcPts val="1800"/>
              </a:spcAft>
              <a:buFont typeface="Wingdings" panose="05000000000000000000" pitchFamily="2" charset="2"/>
              <a:buChar char="§"/>
            </a:pPr>
            <a:r>
              <a:rPr lang="en-US" altLang="en-US" sz="2000" dirty="0">
                <a:cs typeface="Arial" charset="0"/>
              </a:rPr>
              <a:t>Offer personalized health advice</a:t>
            </a:r>
          </a:p>
          <a:p>
            <a:pPr>
              <a:spcAft>
                <a:spcPts val="600"/>
              </a:spcAft>
            </a:pPr>
            <a:r>
              <a:rPr lang="en-US" altLang="en-US" sz="2200" b="1" dirty="0">
                <a:cs typeface="Arial" charset="0"/>
              </a:rPr>
              <a:t>Note:  </a:t>
            </a:r>
            <a:r>
              <a:rPr lang="en-US" altLang="en-US" sz="2200" dirty="0">
                <a:cs typeface="Arial" charset="0"/>
              </a:rPr>
              <a:t>Also, </a:t>
            </a:r>
            <a:r>
              <a:rPr lang="en-US" altLang="en-US" sz="2200" b="1" dirty="0">
                <a:cs typeface="Arial" charset="0"/>
              </a:rPr>
              <a:t>NOT</a:t>
            </a:r>
            <a:r>
              <a:rPr lang="en-US" altLang="en-US" sz="2200" dirty="0">
                <a:cs typeface="Arial" charset="0"/>
              </a:rPr>
              <a:t> a physical. Be sure to ask for the </a:t>
            </a:r>
            <a:r>
              <a:rPr lang="en-US" altLang="en-US" sz="2200" b="1" i="1" dirty="0">
                <a:cs typeface="Arial" charset="0"/>
              </a:rPr>
              <a:t>Yearly Wellness Visit </a:t>
            </a:r>
            <a:r>
              <a:rPr lang="en-US" altLang="en-US" sz="2200" dirty="0">
                <a:cs typeface="Arial" charset="0"/>
              </a:rPr>
              <a:t>by name.</a:t>
            </a:r>
            <a:endParaRPr lang="en-US" dirty="0"/>
          </a:p>
        </p:txBody>
      </p:sp>
      <p:sp>
        <p:nvSpPr>
          <p:cNvPr id="8" name="TextBox 7">
            <a:extLst>
              <a:ext uri="{FF2B5EF4-FFF2-40B4-BE49-F238E27FC236}">
                <a16:creationId xmlns:a16="http://schemas.microsoft.com/office/drawing/2014/main" id="{E7BE29EA-BB5B-49FF-8FCD-069C6261FE97}"/>
              </a:ext>
            </a:extLst>
          </p:cNvPr>
          <p:cNvSpPr txBox="1"/>
          <p:nvPr/>
        </p:nvSpPr>
        <p:spPr>
          <a:xfrm>
            <a:off x="577094" y="1943512"/>
            <a:ext cx="1934818" cy="954107"/>
          </a:xfrm>
          <a:prstGeom prst="rect">
            <a:avLst/>
          </a:prstGeom>
          <a:solidFill>
            <a:srgbClr val="FFFF00"/>
          </a:solidFill>
          <a:ln>
            <a:solidFill>
              <a:schemeClr val="accent5">
                <a:lumMod val="75000"/>
              </a:schemeClr>
            </a:solidFill>
          </a:ln>
          <a:effectLst>
            <a:glow rad="63500">
              <a:schemeClr val="accent1">
                <a:satMod val="175000"/>
                <a:alpha val="40000"/>
              </a:schemeClr>
            </a:glow>
          </a:effectLst>
        </p:spPr>
        <p:txBody>
          <a:bodyPr wrap="square" rtlCol="0">
            <a:spAutoFit/>
          </a:bodyPr>
          <a:lstStyle/>
          <a:p>
            <a:pPr algn="ctr"/>
            <a:r>
              <a:rPr lang="en-US" sz="2800" b="1" dirty="0"/>
              <a:t>Preventive Service</a:t>
            </a:r>
          </a:p>
        </p:txBody>
      </p:sp>
      <p:grpSp>
        <p:nvGrpSpPr>
          <p:cNvPr id="9" name="Group 8" title="Part B icon">
            <a:extLst>
              <a:ext uri="{FF2B5EF4-FFF2-40B4-BE49-F238E27FC236}">
                <a16:creationId xmlns:a16="http://schemas.microsoft.com/office/drawing/2014/main" id="{8EBA8A37-02BA-44A9-82EB-B8FA4BE249D0}"/>
              </a:ext>
            </a:extLst>
          </p:cNvPr>
          <p:cNvGrpSpPr/>
          <p:nvPr/>
        </p:nvGrpSpPr>
        <p:grpSpPr>
          <a:xfrm>
            <a:off x="610849" y="3749167"/>
            <a:ext cx="1781791" cy="1776520"/>
            <a:chOff x="153025" y="1963783"/>
            <a:chExt cx="1568748" cy="1324281"/>
          </a:xfrm>
        </p:grpSpPr>
        <p:pic>
          <p:nvPicPr>
            <p:cNvPr id="10" name="Picture 9" title="Part B icon">
              <a:extLst>
                <a:ext uri="{FF2B5EF4-FFF2-40B4-BE49-F238E27FC236}">
                  <a16:creationId xmlns:a16="http://schemas.microsoft.com/office/drawing/2014/main" id="{6496B4E1-2DCC-4FC5-834A-2F78449576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1" name="TextBox 10">
              <a:extLst>
                <a:ext uri="{FF2B5EF4-FFF2-40B4-BE49-F238E27FC236}">
                  <a16:creationId xmlns:a16="http://schemas.microsoft.com/office/drawing/2014/main" id="{DA3B59DB-D84F-458A-AC6E-7458FE84DB24}"/>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5" name="Footer Placeholder 4">
            <a:extLst>
              <a:ext uri="{FF2B5EF4-FFF2-40B4-BE49-F238E27FC236}">
                <a16:creationId xmlns:a16="http://schemas.microsoft.com/office/drawing/2014/main" id="{39D80B9E-3275-4AB9-A1E1-8FE206EEC544}"/>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F83BB3AE-1CD4-4381-A9F6-3FB07E621AE3}"/>
              </a:ext>
            </a:extLst>
          </p:cNvPr>
          <p:cNvSpPr>
            <a:spLocks noGrp="1"/>
          </p:cNvSpPr>
          <p:nvPr>
            <p:ph type="dt" sz="half" idx="10"/>
          </p:nvPr>
        </p:nvSpPr>
        <p:spPr/>
        <p:txBody>
          <a:bodyPr/>
          <a:lstStyle/>
          <a:p>
            <a:r>
              <a:rPr lang="en-US"/>
              <a:t>10/20/2025</a:t>
            </a:r>
          </a:p>
        </p:txBody>
      </p:sp>
      <p:sp>
        <p:nvSpPr>
          <p:cNvPr id="7" name="Slide Number Placeholder 6">
            <a:extLst>
              <a:ext uri="{FF2B5EF4-FFF2-40B4-BE49-F238E27FC236}">
                <a16:creationId xmlns:a16="http://schemas.microsoft.com/office/drawing/2014/main" id="{42793834-43A3-4C48-9400-BC5DAF9E2A24}"/>
              </a:ext>
            </a:extLst>
          </p:cNvPr>
          <p:cNvSpPr>
            <a:spLocks noGrp="1"/>
          </p:cNvSpPr>
          <p:nvPr>
            <p:ph type="sldNum" sz="quarter" idx="12"/>
          </p:nvPr>
        </p:nvSpPr>
        <p:spPr/>
        <p:txBody>
          <a:bodyPr/>
          <a:lstStyle/>
          <a:p>
            <a:fld id="{844A7B69-93E2-4D34-896D-EFDD7F03AB74}" type="slidenum">
              <a:rPr lang="en-US" smtClean="0"/>
              <a:t>38</a:t>
            </a:fld>
            <a:endParaRPr lang="en-US"/>
          </a:p>
        </p:txBody>
      </p:sp>
    </p:spTree>
    <p:extLst>
      <p:ext uri="{BB962C8B-B14F-4D97-AF65-F5344CB8AC3E}">
        <p14:creationId xmlns:p14="http://schemas.microsoft.com/office/powerpoint/2010/main" val="2620168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0" dirty="0">
                <a:latin typeface="Arial" panose="020B0604020202020204" pitchFamily="34" charset="0"/>
                <a:cs typeface="Arial" panose="020B0604020202020204" pitchFamily="34" charset="0"/>
              </a:rPr>
              <a:t>Check Your Knowledge – Question #5</a:t>
            </a:r>
          </a:p>
        </p:txBody>
      </p:sp>
      <p:sp>
        <p:nvSpPr>
          <p:cNvPr id="5" name="Footer Placeholder 5"/>
          <p:cNvSpPr txBox="1">
            <a:spLocks/>
          </p:cNvSpPr>
          <p:nvPr/>
        </p:nvSpPr>
        <p:spPr>
          <a:xfrm>
            <a:off x="4648200" y="634047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p>
          <a:p>
            <a:pPr algn="ctr"/>
            <a:endParaRPr lang="en-US" sz="1200" dirty="0"/>
          </a:p>
        </p:txBody>
      </p:sp>
      <p:sp>
        <p:nvSpPr>
          <p:cNvPr id="8" name="Content Placeholder 2"/>
          <p:cNvSpPr>
            <a:spLocks noGrp="1"/>
          </p:cNvSpPr>
          <p:nvPr>
            <p:ph sz="half" idx="1"/>
          </p:nvPr>
        </p:nvSpPr>
        <p:spPr>
          <a:xfrm>
            <a:off x="1752600" y="1609415"/>
            <a:ext cx="8763000" cy="1215882"/>
          </a:xfrm>
        </p:spPr>
        <p:txBody>
          <a:bodyPr>
            <a:normAutofit/>
          </a:bodyPr>
          <a:lstStyle/>
          <a:p>
            <a:pPr marL="0" indent="0">
              <a:buNone/>
            </a:pPr>
            <a:r>
              <a:rPr lang="en-US" sz="3200" dirty="0"/>
              <a:t>For Original Medicare Part B, in most cases, you pay ______.</a:t>
            </a:r>
          </a:p>
        </p:txBody>
      </p:sp>
      <p:sp>
        <p:nvSpPr>
          <p:cNvPr id="9" name="Content Placeholder 3"/>
          <p:cNvSpPr txBox="1">
            <a:spLocks/>
          </p:cNvSpPr>
          <p:nvPr/>
        </p:nvSpPr>
        <p:spPr>
          <a:xfrm>
            <a:off x="1752600" y="2750684"/>
            <a:ext cx="6926944" cy="3814989"/>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spcAft>
                <a:spcPts val="600"/>
              </a:spcAft>
              <a:buFont typeface="Wingdings" panose="05000000000000000000" pitchFamily="2" charset="2"/>
              <a:buAutoNum type="alphaLcPeriod"/>
            </a:pPr>
            <a:r>
              <a:rPr lang="en-US" sz="3000" dirty="0"/>
              <a:t>A monthly premium</a:t>
            </a:r>
          </a:p>
          <a:p>
            <a:pPr marL="514350" indent="-514350">
              <a:spcAft>
                <a:spcPts val="600"/>
              </a:spcAft>
              <a:buFont typeface="Wingdings" panose="05000000000000000000" pitchFamily="2" charset="2"/>
              <a:buAutoNum type="alphaLcPeriod"/>
            </a:pPr>
            <a:r>
              <a:rPr lang="en-US" sz="3000" dirty="0"/>
              <a:t>A yearly deductible</a:t>
            </a:r>
          </a:p>
          <a:p>
            <a:pPr marL="514350" indent="-514350">
              <a:spcAft>
                <a:spcPts val="600"/>
              </a:spcAft>
              <a:buFont typeface="Wingdings" panose="05000000000000000000" pitchFamily="2" charset="2"/>
              <a:buAutoNum type="alphaLcPeriod"/>
            </a:pPr>
            <a:r>
              <a:rPr lang="en-US" sz="3000" dirty="0"/>
              <a:t>20% coinsurance for most covered services</a:t>
            </a:r>
          </a:p>
          <a:p>
            <a:pPr marL="514350" indent="-514350">
              <a:spcAft>
                <a:spcPts val="600"/>
              </a:spcAft>
              <a:buFont typeface="Wingdings" panose="05000000000000000000" pitchFamily="2" charset="2"/>
              <a:buAutoNum type="alphaLcPeriod"/>
            </a:pPr>
            <a:r>
              <a:rPr lang="en-US" sz="3000" dirty="0"/>
              <a:t>All of the above</a:t>
            </a:r>
          </a:p>
        </p:txBody>
      </p:sp>
      <p:pic>
        <p:nvPicPr>
          <p:cNvPr id="11" name="Picture 10" descr="Health reporting: Semester-long course on covering th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7085" y="4389434"/>
            <a:ext cx="2968630" cy="1781178"/>
          </a:xfrm>
          <a:prstGeom prst="rect">
            <a:avLst/>
          </a:prstGeom>
        </p:spPr>
      </p:pic>
      <p:sp>
        <p:nvSpPr>
          <p:cNvPr id="3" name="Footer Placeholder 2">
            <a:extLst>
              <a:ext uri="{FF2B5EF4-FFF2-40B4-BE49-F238E27FC236}">
                <a16:creationId xmlns:a16="http://schemas.microsoft.com/office/drawing/2014/main" id="{6DA22DCF-3FA2-49BC-800D-8CCEB74A13CA}"/>
              </a:ext>
            </a:extLst>
          </p:cNvPr>
          <p:cNvSpPr>
            <a:spLocks noGrp="1"/>
          </p:cNvSpPr>
          <p:nvPr>
            <p:ph type="ftr" sz="quarter" idx="3"/>
          </p:nvPr>
        </p:nvSpPr>
        <p:spPr/>
        <p:txBody>
          <a:bodyPr/>
          <a:lstStyle/>
          <a:p>
            <a:r>
              <a:rPr lang="en-US">
                <a:solidFill>
                  <a:prstClr val="black"/>
                </a:solidFill>
              </a:rPr>
              <a:t>November 15, 2025 Welcome to Medicare Presentation</a:t>
            </a:r>
            <a:endParaRPr lang="en-US" dirty="0">
              <a:solidFill>
                <a:prstClr val="black"/>
              </a:solidFill>
            </a:endParaRPr>
          </a:p>
        </p:txBody>
      </p:sp>
      <p:sp>
        <p:nvSpPr>
          <p:cNvPr id="4" name="Date Placeholder 3">
            <a:extLst>
              <a:ext uri="{FF2B5EF4-FFF2-40B4-BE49-F238E27FC236}">
                <a16:creationId xmlns:a16="http://schemas.microsoft.com/office/drawing/2014/main" id="{8E6A190E-4C7F-4127-A6CB-8331A8E6E138}"/>
              </a:ext>
            </a:extLst>
          </p:cNvPr>
          <p:cNvSpPr>
            <a:spLocks noGrp="1"/>
          </p:cNvSpPr>
          <p:nvPr>
            <p:ph type="dt" sz="half" idx="2"/>
          </p:nvPr>
        </p:nvSpPr>
        <p:spPr/>
        <p:txBody>
          <a:bodyPr/>
          <a:lstStyle/>
          <a:p>
            <a:r>
              <a:rPr lang="en-US">
                <a:solidFill>
                  <a:prstClr val="black"/>
                </a:solidFill>
              </a:rPr>
              <a:t>10/20/2025</a:t>
            </a:r>
            <a:endParaRPr lang="en-US" dirty="0">
              <a:solidFill>
                <a:prstClr val="black"/>
              </a:solidFill>
            </a:endParaRPr>
          </a:p>
        </p:txBody>
      </p:sp>
      <p:sp>
        <p:nvSpPr>
          <p:cNvPr id="6" name="Slide Number Placeholder 5">
            <a:extLst>
              <a:ext uri="{FF2B5EF4-FFF2-40B4-BE49-F238E27FC236}">
                <a16:creationId xmlns:a16="http://schemas.microsoft.com/office/drawing/2014/main" id="{BE31260E-3F07-46B0-9FE0-94F917EF3205}"/>
              </a:ext>
            </a:extLst>
          </p:cNvPr>
          <p:cNvSpPr>
            <a:spLocks noGrp="1"/>
          </p:cNvSpPr>
          <p:nvPr>
            <p:ph type="sldNum" sz="quarter" idx="4"/>
          </p:nvPr>
        </p:nvSpPr>
        <p:spPr/>
        <p:txBody>
          <a:bodyPr/>
          <a:lstStyle/>
          <a:p>
            <a:fld id="{78C0CC3C-85F1-4D86-9B70-8D9F8B17F046}"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50720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625033" y="1452002"/>
            <a:ext cx="8912507" cy="4856200"/>
          </a:xfrm>
        </p:spPr>
        <p:txBody>
          <a:bodyPr>
            <a:normAutofit/>
          </a:bodyPr>
          <a:lstStyle/>
          <a:p>
            <a:pPr marL="914400" lvl="1" indent="-457200" algn="l">
              <a:buFont typeface="Wingdings" panose="05000000000000000000" pitchFamily="2" charset="2"/>
              <a:buChar char="§"/>
            </a:pPr>
            <a:r>
              <a:rPr lang="en-US" sz="3200" dirty="0"/>
              <a:t>General questions about slides are okay! Save personalized questions until the end, please. I will stay to answer as much as I can.</a:t>
            </a:r>
          </a:p>
          <a:p>
            <a:pPr lvl="1" algn="l"/>
            <a:r>
              <a:rPr lang="en-US" sz="3200" dirty="0"/>
              <a:t> </a:t>
            </a:r>
          </a:p>
          <a:p>
            <a:pPr marL="914400" lvl="1" indent="-457200" algn="l">
              <a:buFont typeface="Wingdings" panose="05000000000000000000" pitchFamily="2" charset="2"/>
              <a:buChar char="§"/>
            </a:pPr>
            <a:r>
              <a:rPr lang="en-US" sz="3200" dirty="0"/>
              <a:t>Keep in mind this is created for a wide range of understandings and levels of preparedness, and includes basics AND some complex ideas. </a:t>
            </a:r>
          </a:p>
          <a:p>
            <a:pPr marL="914400" lvl="1" indent="-457200" algn="l">
              <a:buFont typeface="Wingdings" panose="05000000000000000000" pitchFamily="2" charset="2"/>
              <a:buChar char="§"/>
            </a:pPr>
            <a:endParaRPr lang="en-US" sz="3200" dirty="0"/>
          </a:p>
          <a:p>
            <a:pPr marL="914400" lvl="1" indent="-457200" algn="l">
              <a:buFont typeface="Wingdings" panose="05000000000000000000" pitchFamily="2" charset="2"/>
              <a:buChar char="§"/>
            </a:pPr>
            <a:r>
              <a:rPr lang="en-US" sz="3200" dirty="0"/>
              <a:t>There will be a 5-10 minute break in the middle. Take any breaks as needed though.</a:t>
            </a:r>
          </a:p>
          <a:p>
            <a:pPr marL="914400" lvl="1" indent="-457200" algn="l">
              <a:buFont typeface="Wingdings" panose="05000000000000000000" pitchFamily="2" charset="2"/>
              <a:buChar char="§"/>
            </a:pPr>
            <a:endParaRPr lang="en-US" sz="3200" dirty="0"/>
          </a:p>
          <a:p>
            <a:pPr marL="800100" lvl="1" indent="-342900" algn="l">
              <a:buFont typeface="Arial" panose="020B0604020202020204" pitchFamily="34" charset="0"/>
              <a:buChar char="•"/>
            </a:pPr>
            <a:endParaRPr lang="en-US" sz="3500" dirty="0"/>
          </a:p>
          <a:p>
            <a:endParaRPr lang="en-US" sz="54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Housekeeping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C584BC1A-8963-4E64-9322-D794C70ABC4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42582" y="3037587"/>
            <a:ext cx="2502178" cy="1892403"/>
          </a:xfrm>
          <a:prstGeom prst="rect">
            <a:avLst/>
          </a:prstGeom>
        </p:spPr>
      </p:pic>
      <p:pic>
        <p:nvPicPr>
          <p:cNvPr id="5" name="Picture 4">
            <a:extLst>
              <a:ext uri="{FF2B5EF4-FFF2-40B4-BE49-F238E27FC236}">
                <a16:creationId xmlns:a16="http://schemas.microsoft.com/office/drawing/2014/main" id="{9859B336-4C23-4E89-838F-AB456A6AADB1}"/>
              </a:ext>
            </a:extLst>
          </p:cNvPr>
          <p:cNvPicPr>
            <a:picLocks noChangeAspect="1"/>
          </p:cNvPicPr>
          <p:nvPr/>
        </p:nvPicPr>
        <p:blipFill>
          <a:blip r:embed="rId5"/>
          <a:stretch>
            <a:fillRect/>
          </a:stretch>
        </p:blipFill>
        <p:spPr>
          <a:xfrm>
            <a:off x="4276186" y="6490650"/>
            <a:ext cx="3639627" cy="323116"/>
          </a:xfrm>
          <a:prstGeom prst="rect">
            <a:avLst/>
          </a:prstGeom>
        </p:spPr>
      </p:pic>
    </p:spTree>
    <p:extLst>
      <p:ext uri="{BB962C8B-B14F-4D97-AF65-F5344CB8AC3E}">
        <p14:creationId xmlns:p14="http://schemas.microsoft.com/office/powerpoint/2010/main" val="3044509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a:t>
            </a: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5827" y="2057114"/>
            <a:ext cx="2900346" cy="2502882"/>
          </a:xfrm>
          <a:prstGeom prst="rect">
            <a:avLst/>
          </a:prstGeom>
        </p:spPr>
      </p:pic>
      <p:sp>
        <p:nvSpPr>
          <p:cNvPr id="2" name="Footer Placeholder 1">
            <a:extLst>
              <a:ext uri="{FF2B5EF4-FFF2-40B4-BE49-F238E27FC236}">
                <a16:creationId xmlns:a16="http://schemas.microsoft.com/office/drawing/2014/main" id="{22ACBE76-76C3-4B70-902E-C6EBD9456273}"/>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04CCF17F-C184-4B73-81DC-EA75E937FC7B}"/>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B7A85458-380B-4BB6-B90C-7ACCFF49403E}"/>
              </a:ext>
            </a:extLst>
          </p:cNvPr>
          <p:cNvSpPr>
            <a:spLocks noGrp="1"/>
          </p:cNvSpPr>
          <p:nvPr>
            <p:ph type="sldNum" sz="quarter" idx="12"/>
          </p:nvPr>
        </p:nvSpPr>
        <p:spPr/>
        <p:txBody>
          <a:bodyPr/>
          <a:lstStyle/>
          <a:p>
            <a:fld id="{844A7B69-93E2-4D34-896D-EFDD7F03AB74}" type="slidenum">
              <a:rPr lang="en-US" smtClean="0"/>
              <a:t>40</a:t>
            </a:fld>
            <a:endParaRPr lang="en-US"/>
          </a:p>
        </p:txBody>
      </p:sp>
    </p:spTree>
    <p:extLst>
      <p:ext uri="{BB962C8B-B14F-4D97-AF65-F5344CB8AC3E}">
        <p14:creationId xmlns:p14="http://schemas.microsoft.com/office/powerpoint/2010/main" val="2967568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a:t>
            </a: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289B232-5AFE-4E00-ACB1-61B1F7AA2191}"/>
              </a:ext>
            </a:extLst>
          </p:cNvPr>
          <p:cNvSpPr/>
          <p:nvPr/>
        </p:nvSpPr>
        <p:spPr>
          <a:xfrm>
            <a:off x="1899138" y="1716463"/>
            <a:ext cx="10036527" cy="4101123"/>
          </a:xfrm>
          <a:prstGeom prst="rect">
            <a:avLst/>
          </a:prstGeom>
        </p:spPr>
        <p:txBody>
          <a:bodyPr wrap="square">
            <a:spAutoFit/>
          </a:bodyPr>
          <a:lstStyle/>
          <a:p>
            <a:pPr marL="342900" indent="-342900">
              <a:buFont typeface="Wingdings" panose="05000000000000000000" pitchFamily="2" charset="2"/>
              <a:buChar char="Ø"/>
              <a:defRPr/>
            </a:pPr>
            <a:r>
              <a:rPr lang="en-US" altLang="en-US" sz="2600" b="1" dirty="0">
                <a:solidFill>
                  <a:schemeClr val="accent1"/>
                </a:solidFill>
                <a:cs typeface="Arial" panose="020B0604020202020204" pitchFamily="34" charset="0"/>
              </a:rPr>
              <a:t>Private insurance to supplement costs with Original Medicare A &amp; B. Policies are approved and regulated by each state, here it is the WI Office of the Commissioner of Insurance (OCI)</a:t>
            </a:r>
          </a:p>
          <a:p>
            <a:pPr marL="800100" lvl="1" indent="-342900">
              <a:buFont typeface="Wingdings" panose="05000000000000000000" pitchFamily="2" charset="2"/>
              <a:buChar char="§"/>
              <a:defRPr/>
            </a:pPr>
            <a:r>
              <a:rPr lang="en-US" altLang="en-US" sz="2700" dirty="0">
                <a:cs typeface="Arial" panose="020B0604020202020204" pitchFamily="34" charset="0"/>
              </a:rPr>
              <a:t>You must have Medicare Parts A </a:t>
            </a:r>
            <a:r>
              <a:rPr lang="en-US" altLang="en-US" sz="2700" u="sng" dirty="0">
                <a:cs typeface="Arial" panose="020B0604020202020204" pitchFamily="34" charset="0"/>
              </a:rPr>
              <a:t>and</a:t>
            </a:r>
            <a:r>
              <a:rPr lang="en-US" altLang="en-US" sz="2700" dirty="0">
                <a:cs typeface="Arial" panose="020B0604020202020204" pitchFamily="34" charset="0"/>
              </a:rPr>
              <a:t> B to buy </a:t>
            </a:r>
          </a:p>
          <a:p>
            <a:pPr marL="800100" lvl="1" indent="-342900">
              <a:buFont typeface="Wingdings" panose="05000000000000000000" pitchFamily="2" charset="2"/>
              <a:buChar char="§"/>
              <a:defRPr/>
            </a:pPr>
            <a:r>
              <a:rPr lang="en-US" altLang="en-US" sz="2700" dirty="0">
                <a:cs typeface="Arial" panose="020B0604020202020204" pitchFamily="34" charset="0"/>
              </a:rPr>
              <a:t>You pay a monthly premium </a:t>
            </a:r>
          </a:p>
          <a:p>
            <a:pPr marL="800100" lvl="1" indent="-342900">
              <a:buFont typeface="Wingdings" panose="05000000000000000000" pitchFamily="2" charset="2"/>
              <a:buChar char="§"/>
              <a:defRPr/>
            </a:pPr>
            <a:r>
              <a:rPr lang="en-US" altLang="en-US" sz="2700" dirty="0">
                <a:cs typeface="Arial" panose="020B0604020202020204" pitchFamily="34" charset="0"/>
              </a:rPr>
              <a:t>Costs vary depending on insurance company, optional benefits selected, age and sex of applicant, where applicant lives, etc.</a:t>
            </a:r>
          </a:p>
          <a:p>
            <a:pPr marL="800100" lvl="4" indent="-342900">
              <a:spcAft>
                <a:spcPts val="600"/>
              </a:spcAft>
              <a:buSzPct val="95000"/>
              <a:buFont typeface="Wingdings" panose="05000000000000000000" pitchFamily="2" charset="2"/>
              <a:buChar char="§"/>
              <a:defRPr/>
            </a:pPr>
            <a:r>
              <a:rPr lang="en-US" altLang="en-US" sz="2700" dirty="0">
                <a:cs typeface="Arial" panose="020B0604020202020204" pitchFamily="34" charset="0"/>
              </a:rPr>
              <a:t>Need to enroll in creditable drug coverage separately </a:t>
            </a:r>
          </a:p>
          <a:p>
            <a:pPr marL="800100" lvl="4" indent="-342900">
              <a:spcAft>
                <a:spcPts val="600"/>
              </a:spcAft>
              <a:buSzPct val="95000"/>
              <a:buFont typeface="Wingdings" panose="05000000000000000000" pitchFamily="2" charset="2"/>
              <a:buChar char="§"/>
              <a:defRPr/>
            </a:pPr>
            <a:r>
              <a:rPr lang="en-US" altLang="en-US" sz="2700" dirty="0">
                <a:cs typeface="Arial" panose="020B0604020202020204" pitchFamily="34" charset="0"/>
              </a:rPr>
              <a:t>No need to review coverage annually</a:t>
            </a:r>
          </a:p>
          <a:p>
            <a:pPr marL="457200" lvl="4">
              <a:buSzPct val="95000"/>
              <a:defRPr/>
            </a:pPr>
            <a:endParaRPr lang="en-US" altLang="en-US" sz="1050" dirty="0">
              <a:cs typeface="Arial" panose="020B0604020202020204" pitchFamily="34" charset="0"/>
            </a:endParaRPr>
          </a:p>
        </p:txBody>
      </p:sp>
      <p:pic>
        <p:nvPicPr>
          <p:cNvPr id="6" name="Picture 5"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Footer Placeholder 2">
            <a:extLst>
              <a:ext uri="{FF2B5EF4-FFF2-40B4-BE49-F238E27FC236}">
                <a16:creationId xmlns:a16="http://schemas.microsoft.com/office/drawing/2014/main" id="{205DB2F2-97BA-4599-A22F-4CB45302A3CC}"/>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91C92645-4E2B-4A05-9C89-FAC8E3A2BE6F}"/>
              </a:ext>
            </a:extLst>
          </p:cNvPr>
          <p:cNvSpPr>
            <a:spLocks noGrp="1"/>
          </p:cNvSpPr>
          <p:nvPr>
            <p:ph type="dt" sz="half" idx="10"/>
          </p:nvPr>
        </p:nvSpPr>
        <p:spPr/>
        <p:txBody>
          <a:bodyPr/>
          <a:lstStyle/>
          <a:p>
            <a:r>
              <a:rPr lang="en-US"/>
              <a:t>10/20/2025</a:t>
            </a:r>
          </a:p>
        </p:txBody>
      </p:sp>
      <p:sp>
        <p:nvSpPr>
          <p:cNvPr id="7" name="Slide Number Placeholder 6">
            <a:extLst>
              <a:ext uri="{FF2B5EF4-FFF2-40B4-BE49-F238E27FC236}">
                <a16:creationId xmlns:a16="http://schemas.microsoft.com/office/drawing/2014/main" id="{B20F969E-37B0-4294-8A2B-783B0DCC7B64}"/>
              </a:ext>
            </a:extLst>
          </p:cNvPr>
          <p:cNvSpPr>
            <a:spLocks noGrp="1"/>
          </p:cNvSpPr>
          <p:nvPr>
            <p:ph type="sldNum" sz="quarter" idx="12"/>
          </p:nvPr>
        </p:nvSpPr>
        <p:spPr/>
        <p:txBody>
          <a:bodyPr/>
          <a:lstStyle/>
          <a:p>
            <a:fld id="{844A7B69-93E2-4D34-896D-EFDD7F03AB74}" type="slidenum">
              <a:rPr lang="en-US" smtClean="0"/>
              <a:t>41</a:t>
            </a:fld>
            <a:endParaRPr lang="en-US"/>
          </a:p>
        </p:txBody>
      </p:sp>
    </p:spTree>
    <p:extLst>
      <p:ext uri="{BB962C8B-B14F-4D97-AF65-F5344CB8AC3E}">
        <p14:creationId xmlns:p14="http://schemas.microsoft.com/office/powerpoint/2010/main" val="3040637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 Coverage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2000195"/>
            <a:ext cx="1208475" cy="1042865"/>
          </a:xfrm>
          <a:prstGeom prst="rect">
            <a:avLst/>
          </a:prstGeom>
        </p:spPr>
      </p:pic>
      <p:sp>
        <p:nvSpPr>
          <p:cNvPr id="3" name="Rectangle 2">
            <a:extLst>
              <a:ext uri="{FF2B5EF4-FFF2-40B4-BE49-F238E27FC236}">
                <a16:creationId xmlns:a16="http://schemas.microsoft.com/office/drawing/2014/main" id="{5DD0DC83-7224-49E2-99BE-1C58638AC856}"/>
              </a:ext>
            </a:extLst>
          </p:cNvPr>
          <p:cNvSpPr/>
          <p:nvPr/>
        </p:nvSpPr>
        <p:spPr>
          <a:xfrm>
            <a:off x="2305878" y="1337488"/>
            <a:ext cx="7580243" cy="3662541"/>
          </a:xfrm>
          <a:prstGeom prst="rect">
            <a:avLst/>
          </a:prstGeom>
        </p:spPr>
        <p:txBody>
          <a:bodyPr wrap="square">
            <a:spAutoFit/>
          </a:bodyPr>
          <a:lstStyle/>
          <a:p>
            <a:pPr marL="571500" indent="-571500">
              <a:buFont typeface="Wingdings" panose="05000000000000000000" pitchFamily="2" charset="2"/>
              <a:buChar char="Ø"/>
              <a:defRPr/>
            </a:pPr>
            <a:r>
              <a:rPr lang="en-US" sz="2800" b="1" dirty="0">
                <a:solidFill>
                  <a:schemeClr val="accent1"/>
                </a:solidFill>
                <a:cs typeface="Arial" panose="020B0604020202020204" pitchFamily="34" charset="0"/>
              </a:rPr>
              <a:t>Basic Benefits: </a:t>
            </a:r>
            <a:r>
              <a:rPr lang="en-US" sz="2800" dirty="0">
                <a:cs typeface="Arial" panose="020B0604020202020204" pitchFamily="34" charset="0"/>
              </a:rPr>
              <a:t>Covers 20% after Part B, copays for Part A, additional inpatient psychiatric days, first 3 pints of blood, 40 home care visits</a:t>
            </a:r>
          </a:p>
          <a:p>
            <a:pPr marL="914400" lvl="1" indent="-457200">
              <a:buFont typeface="Wingdings" panose="05000000000000000000" pitchFamily="2" charset="2"/>
              <a:buChar char="§"/>
              <a:defRPr/>
            </a:pPr>
            <a:endParaRPr lang="en-US" sz="3600" dirty="0">
              <a:cs typeface="Arial" panose="020B0604020202020204" pitchFamily="34" charset="0"/>
            </a:endParaRPr>
          </a:p>
          <a:p>
            <a:pPr marL="457200" indent="-457200">
              <a:buFont typeface="Wingdings" panose="05000000000000000000" pitchFamily="2" charset="2"/>
              <a:buChar char="Ø"/>
              <a:defRPr/>
            </a:pPr>
            <a:r>
              <a:rPr lang="en-US" sz="2800" b="1" dirty="0">
                <a:solidFill>
                  <a:schemeClr val="accent1"/>
                </a:solidFill>
                <a:cs typeface="Arial" panose="020B0604020202020204" pitchFamily="34" charset="0"/>
              </a:rPr>
              <a:t>Wisconsin Mandated Benefits: </a:t>
            </a:r>
            <a:r>
              <a:rPr lang="en-US" sz="2800" dirty="0">
                <a:cs typeface="Arial" panose="020B0604020202020204" pitchFamily="34" charset="0"/>
              </a:rPr>
              <a:t>Covers some chiropractic services, 30 days non-Medicare Skilled Nursing Facility (Only applies to policies issued in Wisconsin to Wisconsin residents)</a:t>
            </a:r>
          </a:p>
        </p:txBody>
      </p:sp>
      <p:sp>
        <p:nvSpPr>
          <p:cNvPr id="5" name="Rectangle 4"/>
          <p:cNvSpPr/>
          <p:nvPr/>
        </p:nvSpPr>
        <p:spPr>
          <a:xfrm>
            <a:off x="1937656" y="5229521"/>
            <a:ext cx="8316686" cy="9280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defRPr/>
            </a:pPr>
            <a:r>
              <a:rPr lang="en-US" sz="2400" b="1" i="1" dirty="0">
                <a:solidFill>
                  <a:schemeClr val="tx1"/>
                </a:solidFill>
                <a:cs typeface="Arial" panose="020B0604020202020204" pitchFamily="34" charset="0"/>
              </a:rPr>
              <a:t>For more information, see OCI Publication titled</a:t>
            </a:r>
          </a:p>
          <a:p>
            <a:pPr lvl="1" algn="ctr">
              <a:defRPr/>
            </a:pPr>
            <a:r>
              <a:rPr lang="en-US" sz="2400" b="1" i="1" dirty="0">
                <a:solidFill>
                  <a:schemeClr val="tx1"/>
                </a:solidFill>
                <a:cs typeface="Arial" panose="020B0604020202020204" pitchFamily="34" charset="0"/>
              </a:rPr>
              <a:t>“WI Guide to Health Insurance for People with Medicare”</a:t>
            </a:r>
            <a:endParaRPr lang="en-US" sz="2000" b="1" dirty="0">
              <a:solidFill>
                <a:schemeClr val="tx1"/>
              </a:solidFill>
            </a:endParaRPr>
          </a:p>
        </p:txBody>
      </p:sp>
      <p:sp>
        <p:nvSpPr>
          <p:cNvPr id="2" name="Footer Placeholder 1">
            <a:extLst>
              <a:ext uri="{FF2B5EF4-FFF2-40B4-BE49-F238E27FC236}">
                <a16:creationId xmlns:a16="http://schemas.microsoft.com/office/drawing/2014/main" id="{B94AA597-414C-40C1-91AE-C3E3CF2E386B}"/>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3444C4B4-9B7F-470F-8A30-0A421D5A3886}"/>
              </a:ext>
            </a:extLst>
          </p:cNvPr>
          <p:cNvSpPr>
            <a:spLocks noGrp="1"/>
          </p:cNvSpPr>
          <p:nvPr>
            <p:ph type="dt" sz="half" idx="10"/>
          </p:nvPr>
        </p:nvSpPr>
        <p:spPr/>
        <p:txBody>
          <a:bodyPr/>
          <a:lstStyle/>
          <a:p>
            <a:r>
              <a:rPr lang="en-US"/>
              <a:t>10/20/2025</a:t>
            </a:r>
          </a:p>
        </p:txBody>
      </p:sp>
      <p:sp>
        <p:nvSpPr>
          <p:cNvPr id="8" name="Slide Number Placeholder 7">
            <a:extLst>
              <a:ext uri="{FF2B5EF4-FFF2-40B4-BE49-F238E27FC236}">
                <a16:creationId xmlns:a16="http://schemas.microsoft.com/office/drawing/2014/main" id="{1676AC84-98B4-4747-ABEC-13A3732B00DF}"/>
              </a:ext>
            </a:extLst>
          </p:cNvPr>
          <p:cNvSpPr>
            <a:spLocks noGrp="1"/>
          </p:cNvSpPr>
          <p:nvPr>
            <p:ph type="sldNum" sz="quarter" idx="12"/>
          </p:nvPr>
        </p:nvSpPr>
        <p:spPr/>
        <p:txBody>
          <a:bodyPr/>
          <a:lstStyle/>
          <a:p>
            <a:fld id="{844A7B69-93E2-4D34-896D-EFDD7F03AB74}" type="slidenum">
              <a:rPr lang="en-US" smtClean="0"/>
              <a:t>42</a:t>
            </a:fld>
            <a:endParaRPr lang="en-US"/>
          </a:p>
        </p:txBody>
      </p:sp>
    </p:spTree>
    <p:extLst>
      <p:ext uri="{BB962C8B-B14F-4D97-AF65-F5344CB8AC3E}">
        <p14:creationId xmlns:p14="http://schemas.microsoft.com/office/powerpoint/2010/main" val="3131350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 Coverage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583" y="1986127"/>
            <a:ext cx="1208475" cy="1042865"/>
          </a:xfrm>
          <a:prstGeom prst="rect">
            <a:avLst/>
          </a:prstGeom>
        </p:spPr>
      </p:pic>
      <p:sp>
        <p:nvSpPr>
          <p:cNvPr id="2" name="Rectangle 1">
            <a:extLst>
              <a:ext uri="{FF2B5EF4-FFF2-40B4-BE49-F238E27FC236}">
                <a16:creationId xmlns:a16="http://schemas.microsoft.com/office/drawing/2014/main" id="{2D178642-0688-413B-AAFB-7D292AE60FBA}"/>
              </a:ext>
            </a:extLst>
          </p:cNvPr>
          <p:cNvSpPr/>
          <p:nvPr/>
        </p:nvSpPr>
        <p:spPr>
          <a:xfrm>
            <a:off x="1767058" y="1254674"/>
            <a:ext cx="9070660" cy="584775"/>
          </a:xfrm>
          <a:prstGeom prst="rect">
            <a:avLst/>
          </a:prstGeom>
        </p:spPr>
        <p:txBody>
          <a:bodyPr wrap="square">
            <a:spAutoFit/>
          </a:bodyPr>
          <a:lstStyle/>
          <a:p>
            <a:r>
              <a:rPr lang="en-US" altLang="en-US" sz="3200" b="1" dirty="0">
                <a:solidFill>
                  <a:schemeClr val="accent1"/>
                </a:solidFill>
                <a:latin typeface="Arial" panose="020B0604020202020204" pitchFamily="34" charset="0"/>
                <a:cs typeface="Arial" panose="020B0604020202020204" pitchFamily="34" charset="0"/>
              </a:rPr>
              <a:t>Optional Riders (</a:t>
            </a:r>
            <a:r>
              <a:rPr lang="en-US" altLang="en-US" sz="3200" b="1" i="1" dirty="0">
                <a:solidFill>
                  <a:schemeClr val="accent1"/>
                </a:solidFill>
                <a:latin typeface="Arial" panose="020B0604020202020204" pitchFamily="34" charset="0"/>
                <a:cs typeface="Arial" panose="020B0604020202020204" pitchFamily="34" charset="0"/>
              </a:rPr>
              <a:t>for additional premium cost</a:t>
            </a:r>
            <a:r>
              <a:rPr lang="en-US" altLang="en-US" sz="3200" b="1" dirty="0">
                <a:solidFill>
                  <a:schemeClr val="accent1"/>
                </a:solidFill>
                <a:latin typeface="Arial" panose="020B0604020202020204" pitchFamily="34" charset="0"/>
                <a:cs typeface="Arial" panose="020B0604020202020204" pitchFamily="34" charset="0"/>
              </a:rPr>
              <a:t>):</a:t>
            </a:r>
            <a:endParaRPr lang="en-US" sz="3200" b="1" dirty="0">
              <a:solidFill>
                <a:schemeClr val="accent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1590412" y="1839449"/>
            <a:ext cx="10182488" cy="4478149"/>
          </a:xfrm>
          <a:prstGeom prst="rect">
            <a:avLst/>
          </a:prstGeom>
        </p:spPr>
        <p:txBody>
          <a:bodyPr wrap="square">
            <a:spAutoFit/>
          </a:bodyPr>
          <a:lstStyle/>
          <a:p>
            <a:pPr marL="800100" lvl="1" indent="-342900">
              <a:spcAft>
                <a:spcPts val="600"/>
              </a:spcAft>
              <a:buFont typeface="Arial" panose="020B0604020202020204" pitchFamily="34" charset="0"/>
              <a:buChar char="•"/>
              <a:defRPr/>
            </a:pPr>
            <a:r>
              <a:rPr lang="en-US" sz="2400" dirty="0"/>
              <a:t>Part A Deductible (or Part A 50% Deductible)</a:t>
            </a:r>
          </a:p>
          <a:p>
            <a:pPr marL="800100" lvl="1" indent="-342900">
              <a:spcAft>
                <a:spcPts val="600"/>
              </a:spcAft>
              <a:buFont typeface="Arial" panose="020B0604020202020204" pitchFamily="34" charset="0"/>
              <a:buChar char="•"/>
              <a:defRPr/>
            </a:pPr>
            <a:r>
              <a:rPr lang="en-US" sz="2400" dirty="0"/>
              <a:t>Part B Deductible (only available if eligible for Medicare prior to 1/2020)</a:t>
            </a:r>
            <a:endParaRPr lang="en-US" sz="2400" dirty="0">
              <a:solidFill>
                <a:srgbClr val="FF0000"/>
              </a:solidFill>
            </a:endParaRPr>
          </a:p>
          <a:p>
            <a:pPr marL="800100" lvl="1" indent="-342900">
              <a:spcAft>
                <a:spcPts val="600"/>
              </a:spcAft>
              <a:buFont typeface="Arial" panose="020B0604020202020204" pitchFamily="34" charset="0"/>
              <a:buChar char="•"/>
              <a:defRPr/>
            </a:pPr>
            <a:r>
              <a:rPr lang="en-US" sz="2400" dirty="0"/>
              <a:t>Part B Copay/Coinsurance (reduces premiums)</a:t>
            </a:r>
          </a:p>
          <a:p>
            <a:pPr marL="800100" lvl="1" indent="-342900">
              <a:spcAft>
                <a:spcPts val="600"/>
              </a:spcAft>
              <a:buFont typeface="Arial" panose="020B0604020202020204" pitchFamily="34" charset="0"/>
              <a:buChar char="•"/>
              <a:defRPr/>
            </a:pPr>
            <a:r>
              <a:rPr lang="en-US" sz="2400" dirty="0"/>
              <a:t>Part B Excess Charges</a:t>
            </a:r>
          </a:p>
          <a:p>
            <a:pPr marL="800100" lvl="1" indent="-342900">
              <a:spcAft>
                <a:spcPts val="600"/>
              </a:spcAft>
              <a:buFont typeface="Arial" panose="020B0604020202020204" pitchFamily="34" charset="0"/>
              <a:buChar char="•"/>
              <a:defRPr/>
            </a:pPr>
            <a:r>
              <a:rPr lang="en-US" sz="2400" dirty="0"/>
              <a:t>Additional Home Health</a:t>
            </a:r>
          </a:p>
          <a:p>
            <a:pPr marL="800100" lvl="1" indent="-342900">
              <a:spcAft>
                <a:spcPts val="600"/>
              </a:spcAft>
              <a:buFont typeface="Arial" panose="020B0604020202020204" pitchFamily="34" charset="0"/>
              <a:buChar char="•"/>
              <a:defRPr/>
            </a:pPr>
            <a:r>
              <a:rPr lang="en-US" sz="2400" dirty="0"/>
              <a:t>Emergency Foreign Travel</a:t>
            </a:r>
          </a:p>
          <a:p>
            <a:pPr marL="800100" lvl="1" indent="-342900">
              <a:spcAft>
                <a:spcPts val="1800"/>
              </a:spcAft>
              <a:buFont typeface="Arial" panose="020B0604020202020204" pitchFamily="34" charset="0"/>
              <a:buChar char="•"/>
              <a:defRPr/>
            </a:pPr>
            <a:r>
              <a:rPr lang="en-US" sz="2400" dirty="0"/>
              <a:t>Deductible Discount Rider</a:t>
            </a:r>
          </a:p>
          <a:p>
            <a:pPr marL="342900" indent="-342900">
              <a:spcAft>
                <a:spcPts val="1800"/>
              </a:spcAft>
              <a:buFont typeface="Wingdings" panose="05000000000000000000" pitchFamily="2" charset="2"/>
              <a:buChar char="Ø"/>
              <a:defRPr/>
            </a:pPr>
            <a:r>
              <a:rPr lang="en-US" sz="2400" b="1" dirty="0"/>
              <a:t>Note: Some plans offer a Deductible Discount Rider. In exchange for a lower policy premium, an annual deductible is in place that will end after a defined period of time.</a:t>
            </a:r>
          </a:p>
        </p:txBody>
      </p:sp>
      <p:sp>
        <p:nvSpPr>
          <p:cNvPr id="3" name="Footer Placeholder 2">
            <a:extLst>
              <a:ext uri="{FF2B5EF4-FFF2-40B4-BE49-F238E27FC236}">
                <a16:creationId xmlns:a16="http://schemas.microsoft.com/office/drawing/2014/main" id="{929D6018-2143-4DC2-8CBA-FEA8740055AA}"/>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18A507E3-EC58-4BB4-91A6-4B3206C38060}"/>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742E1E35-0E32-4053-A53B-F67C388EBE43}"/>
              </a:ext>
            </a:extLst>
          </p:cNvPr>
          <p:cNvSpPr>
            <a:spLocks noGrp="1"/>
          </p:cNvSpPr>
          <p:nvPr>
            <p:ph type="sldNum" sz="quarter" idx="12"/>
          </p:nvPr>
        </p:nvSpPr>
        <p:spPr/>
        <p:txBody>
          <a:bodyPr/>
          <a:lstStyle/>
          <a:p>
            <a:fld id="{844A7B69-93E2-4D34-896D-EFDD7F03AB74}" type="slidenum">
              <a:rPr lang="en-US" smtClean="0"/>
              <a:t>43</a:t>
            </a:fld>
            <a:endParaRPr lang="en-US"/>
          </a:p>
        </p:txBody>
      </p:sp>
    </p:spTree>
    <p:extLst>
      <p:ext uri="{BB962C8B-B14F-4D97-AF65-F5344CB8AC3E}">
        <p14:creationId xmlns:p14="http://schemas.microsoft.com/office/powerpoint/2010/main" val="2677508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 Types of Policies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8" name="Rectangle 7">
            <a:extLst>
              <a:ext uri="{FF2B5EF4-FFF2-40B4-BE49-F238E27FC236}">
                <a16:creationId xmlns:a16="http://schemas.microsoft.com/office/drawing/2014/main" id="{82381D4B-C21C-4D40-A5B1-9BD77A71676B}"/>
              </a:ext>
            </a:extLst>
          </p:cNvPr>
          <p:cNvSpPr/>
          <p:nvPr/>
        </p:nvSpPr>
        <p:spPr>
          <a:xfrm>
            <a:off x="1686181" y="1340298"/>
            <a:ext cx="9663990" cy="4878259"/>
          </a:xfrm>
          <a:prstGeom prst="rect">
            <a:avLst/>
          </a:prstGeom>
        </p:spPr>
        <p:txBody>
          <a:bodyPr wrap="square">
            <a:spAutoFit/>
          </a:bodyPr>
          <a:lstStyle/>
          <a:p>
            <a:pPr marL="800100" lvl="1" indent="-342900">
              <a:spcAft>
                <a:spcPts val="600"/>
              </a:spcAft>
              <a:buFont typeface="Wingdings" panose="05000000000000000000" pitchFamily="2" charset="2"/>
              <a:buChar char="Ø"/>
            </a:pPr>
            <a:r>
              <a:rPr lang="en-US" altLang="en-US" sz="2600" b="1" dirty="0">
                <a:solidFill>
                  <a:schemeClr val="accent1"/>
                </a:solidFill>
                <a:cs typeface="Arial" charset="0"/>
              </a:rPr>
              <a:t>“Traditional” Medicare Supplement</a:t>
            </a:r>
          </a:p>
          <a:p>
            <a:pPr marL="1371600" lvl="2" indent="-457200">
              <a:spcAft>
                <a:spcPts val="600"/>
              </a:spcAft>
              <a:buFont typeface="Arial" panose="020B0604020202020204" pitchFamily="34" charset="0"/>
              <a:buChar char="•"/>
            </a:pPr>
            <a:r>
              <a:rPr lang="en-US" altLang="en-US" sz="2600" dirty="0">
                <a:cs typeface="Arial" charset="0"/>
              </a:rPr>
              <a:t>Beneficiary can receive services from any provider who accepts Medicare</a:t>
            </a:r>
          </a:p>
          <a:p>
            <a:pPr marL="800100" lvl="1" indent="-342900">
              <a:spcAft>
                <a:spcPts val="600"/>
              </a:spcAft>
              <a:buFont typeface="Wingdings" panose="05000000000000000000" pitchFamily="2" charset="2"/>
              <a:buChar char="Ø"/>
            </a:pPr>
            <a:r>
              <a:rPr lang="en-US" altLang="en-US" sz="2600" b="1" dirty="0">
                <a:solidFill>
                  <a:schemeClr val="accent1"/>
                </a:solidFill>
                <a:cs typeface="Arial" charset="0"/>
              </a:rPr>
              <a:t>Medicare Select policy</a:t>
            </a:r>
          </a:p>
          <a:p>
            <a:pPr marL="1371600" lvl="2" indent="-457200">
              <a:spcAft>
                <a:spcPts val="600"/>
              </a:spcAft>
              <a:buFont typeface="Arial" panose="020B0604020202020204" pitchFamily="34" charset="0"/>
              <a:buChar char="•"/>
            </a:pPr>
            <a:r>
              <a:rPr lang="en-US" altLang="en-US" sz="2600" dirty="0">
                <a:cs typeface="Arial" charset="0"/>
              </a:rPr>
              <a:t>Beneficiary needs to obtain services through providers contracted w/the insurance company or HMO, except in emergencies</a:t>
            </a:r>
          </a:p>
          <a:p>
            <a:pPr marL="800100" lvl="1" indent="-342900">
              <a:spcAft>
                <a:spcPts val="600"/>
              </a:spcAft>
              <a:buFont typeface="Wingdings" panose="05000000000000000000" pitchFamily="2" charset="2"/>
              <a:buChar char="Ø"/>
            </a:pPr>
            <a:r>
              <a:rPr lang="en-US" altLang="en-US" sz="2600" b="1" dirty="0">
                <a:solidFill>
                  <a:schemeClr val="accent1"/>
                </a:solidFill>
                <a:cs typeface="Arial" charset="0"/>
              </a:rPr>
              <a:t>High-Deductible Medicare Supplement</a:t>
            </a:r>
          </a:p>
          <a:p>
            <a:pPr marL="1371600" lvl="2" indent="-457200">
              <a:spcAft>
                <a:spcPts val="600"/>
              </a:spcAft>
              <a:buFont typeface="Arial" panose="020B0604020202020204" pitchFamily="34" charset="0"/>
              <a:buChar char="•"/>
            </a:pPr>
            <a:r>
              <a:rPr lang="en-US" altLang="en-US" sz="2600" dirty="0">
                <a:cs typeface="Arial" charset="0"/>
              </a:rPr>
              <a:t>Beneficiary is responsible for paying a deductible each calendar year; once the deductible is met, the policy pays costs after Medicare; deductible is adjusted annually</a:t>
            </a:r>
          </a:p>
        </p:txBody>
      </p:sp>
      <p:sp>
        <p:nvSpPr>
          <p:cNvPr id="2" name="Footer Placeholder 1">
            <a:extLst>
              <a:ext uri="{FF2B5EF4-FFF2-40B4-BE49-F238E27FC236}">
                <a16:creationId xmlns:a16="http://schemas.microsoft.com/office/drawing/2014/main" id="{3FC39EC8-6DEA-49A9-8CA7-19A2CBD635F7}"/>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4EE0498E-E0D8-42D5-9309-73CD2E4006DC}"/>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848FBAD1-7E0A-4E12-A28E-D16F4C9F4377}"/>
              </a:ext>
            </a:extLst>
          </p:cNvPr>
          <p:cNvSpPr>
            <a:spLocks noGrp="1"/>
          </p:cNvSpPr>
          <p:nvPr>
            <p:ph type="sldNum" sz="quarter" idx="12"/>
          </p:nvPr>
        </p:nvSpPr>
        <p:spPr/>
        <p:txBody>
          <a:bodyPr/>
          <a:lstStyle/>
          <a:p>
            <a:fld id="{844A7B69-93E2-4D34-896D-EFDD7F03AB74}" type="slidenum">
              <a:rPr lang="en-US" smtClean="0"/>
              <a:t>44</a:t>
            </a:fld>
            <a:endParaRPr lang="en-US"/>
          </a:p>
        </p:txBody>
      </p:sp>
    </p:spTree>
    <p:extLst>
      <p:ext uri="{BB962C8B-B14F-4D97-AF65-F5344CB8AC3E}">
        <p14:creationId xmlns:p14="http://schemas.microsoft.com/office/powerpoint/2010/main" val="2753956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 Types of Policies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8" name="Rectangle 7">
            <a:extLst>
              <a:ext uri="{FF2B5EF4-FFF2-40B4-BE49-F238E27FC236}">
                <a16:creationId xmlns:a16="http://schemas.microsoft.com/office/drawing/2014/main" id="{82381D4B-C21C-4D40-A5B1-9BD77A71676B}"/>
              </a:ext>
            </a:extLst>
          </p:cNvPr>
          <p:cNvSpPr/>
          <p:nvPr/>
        </p:nvSpPr>
        <p:spPr>
          <a:xfrm>
            <a:off x="1686180" y="1340298"/>
            <a:ext cx="10086719" cy="4478149"/>
          </a:xfrm>
          <a:prstGeom prst="rect">
            <a:avLst/>
          </a:prstGeom>
        </p:spPr>
        <p:txBody>
          <a:bodyPr wrap="square">
            <a:spAutoFit/>
          </a:bodyPr>
          <a:lstStyle/>
          <a:p>
            <a:pPr marL="800100" lvl="1" indent="-342900">
              <a:spcAft>
                <a:spcPts val="600"/>
              </a:spcAft>
              <a:buFont typeface="Wingdings" panose="05000000000000000000" pitchFamily="2" charset="2"/>
              <a:buChar char="Ø"/>
            </a:pPr>
            <a:r>
              <a:rPr lang="en-US" altLang="en-US" sz="2600" b="1" dirty="0">
                <a:solidFill>
                  <a:schemeClr val="accent1"/>
                </a:solidFill>
                <a:cs typeface="Arial" charset="0"/>
              </a:rPr>
              <a:t>Medicare Supplement/Select Cost-Sharing policy</a:t>
            </a:r>
          </a:p>
          <a:p>
            <a:pPr marL="1371600" lvl="2" indent="-457200">
              <a:spcAft>
                <a:spcPts val="600"/>
              </a:spcAft>
              <a:buFont typeface="Arial" panose="020B0604020202020204" pitchFamily="34" charset="0"/>
              <a:buChar char="•"/>
            </a:pPr>
            <a:r>
              <a:rPr lang="en-US" altLang="en-US" sz="2600" dirty="0">
                <a:cs typeface="Arial" charset="0"/>
              </a:rPr>
              <a:t>After Medicare pays their portion for covered services, beneficiary pays 20% or 50% cost-sharing on the remaining balance</a:t>
            </a:r>
          </a:p>
          <a:p>
            <a:pPr marL="1371600" lvl="2" indent="-457200">
              <a:spcAft>
                <a:spcPts val="600"/>
              </a:spcAft>
              <a:buFont typeface="Arial" panose="020B0604020202020204" pitchFamily="34" charset="0"/>
              <a:buChar char="•"/>
            </a:pPr>
            <a:r>
              <a:rPr lang="en-US" altLang="en-US" sz="2600" dirty="0">
                <a:cs typeface="Arial" charset="0"/>
              </a:rPr>
              <a:t>Once they have met their annual out-of-pocket maximum, the policy will cover the remainder of costs after Medicare</a:t>
            </a:r>
          </a:p>
          <a:p>
            <a:pPr marL="800100" lvl="1" indent="-342900">
              <a:spcAft>
                <a:spcPts val="1200"/>
              </a:spcAft>
              <a:buFont typeface="Wingdings" panose="05000000000000000000" pitchFamily="2" charset="2"/>
              <a:buChar char="Ø"/>
            </a:pPr>
            <a:r>
              <a:rPr lang="en-US" altLang="en-US" sz="2600" b="1" dirty="0">
                <a:solidFill>
                  <a:schemeClr val="accent1"/>
                </a:solidFill>
                <a:cs typeface="Arial" charset="0"/>
              </a:rPr>
              <a:t>Medicare Cost policy (offered by certain HMOs approved by CMS)</a:t>
            </a:r>
          </a:p>
          <a:p>
            <a:pPr marL="1371600" lvl="2" indent="-457200">
              <a:spcAft>
                <a:spcPts val="1200"/>
              </a:spcAft>
              <a:buFont typeface="Arial" panose="020B0604020202020204" pitchFamily="34" charset="0"/>
              <a:buChar char="•"/>
            </a:pPr>
            <a:r>
              <a:rPr lang="en-US" altLang="en-US" sz="2600" dirty="0">
                <a:cs typeface="Arial" charset="0"/>
              </a:rPr>
              <a:t>HMO pays costs if beneficiary uses contracted providers. If beneficiary goes out of the HMO network, beneficiary pays Medicare deductibles, coinsurance, and copays out-of-pocket</a:t>
            </a:r>
          </a:p>
        </p:txBody>
      </p:sp>
      <p:sp>
        <p:nvSpPr>
          <p:cNvPr id="2" name="Footer Placeholder 1">
            <a:extLst>
              <a:ext uri="{FF2B5EF4-FFF2-40B4-BE49-F238E27FC236}">
                <a16:creationId xmlns:a16="http://schemas.microsoft.com/office/drawing/2014/main" id="{9A9C18CC-9841-47F7-9580-12A4E3E81131}"/>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D8BEEFB3-D750-4AFF-9FB2-1338A54CD721}"/>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508C46A2-D318-4CFD-82B3-0E6BBB486560}"/>
              </a:ext>
            </a:extLst>
          </p:cNvPr>
          <p:cNvSpPr>
            <a:spLocks noGrp="1"/>
          </p:cNvSpPr>
          <p:nvPr>
            <p:ph type="sldNum" sz="quarter" idx="12"/>
          </p:nvPr>
        </p:nvSpPr>
        <p:spPr/>
        <p:txBody>
          <a:bodyPr/>
          <a:lstStyle/>
          <a:p>
            <a:fld id="{844A7B69-93E2-4D34-896D-EFDD7F03AB74}" type="slidenum">
              <a:rPr lang="en-US" smtClean="0"/>
              <a:t>45</a:t>
            </a:fld>
            <a:endParaRPr lang="en-US"/>
          </a:p>
        </p:txBody>
      </p:sp>
    </p:spTree>
    <p:extLst>
      <p:ext uri="{BB962C8B-B14F-4D97-AF65-F5344CB8AC3E}">
        <p14:creationId xmlns:p14="http://schemas.microsoft.com/office/powerpoint/2010/main" val="3835381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–Premium Types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8" name="Rectangle 7">
            <a:extLst>
              <a:ext uri="{FF2B5EF4-FFF2-40B4-BE49-F238E27FC236}">
                <a16:creationId xmlns:a16="http://schemas.microsoft.com/office/drawing/2014/main" id="{82381D4B-C21C-4D40-A5B1-9BD77A71676B}"/>
              </a:ext>
            </a:extLst>
          </p:cNvPr>
          <p:cNvSpPr/>
          <p:nvPr/>
        </p:nvSpPr>
        <p:spPr>
          <a:xfrm>
            <a:off x="1658983" y="1256467"/>
            <a:ext cx="10022476" cy="5601533"/>
          </a:xfrm>
          <a:prstGeom prst="rect">
            <a:avLst/>
          </a:prstGeom>
        </p:spPr>
        <p:txBody>
          <a:bodyPr wrap="square">
            <a:spAutoFit/>
          </a:bodyPr>
          <a:lstStyle/>
          <a:p>
            <a:pPr marL="800100" lvl="1" indent="-342900">
              <a:spcAft>
                <a:spcPts val="600"/>
              </a:spcAft>
              <a:buFont typeface="Wingdings" panose="05000000000000000000" pitchFamily="2" charset="2"/>
              <a:buChar char="Ø"/>
            </a:pPr>
            <a:r>
              <a:rPr lang="en-US" altLang="en-US" sz="2400" b="1" dirty="0">
                <a:solidFill>
                  <a:schemeClr val="accent1"/>
                </a:solidFill>
                <a:cs typeface="Arial" charset="0"/>
              </a:rPr>
              <a:t>Attained Age</a:t>
            </a:r>
          </a:p>
          <a:p>
            <a:pPr marL="1257300" lvl="2" indent="-342900">
              <a:spcAft>
                <a:spcPts val="600"/>
              </a:spcAft>
              <a:buFont typeface="Arial" panose="020B0604020202020204" pitchFamily="34" charset="0"/>
              <a:buChar char="•"/>
            </a:pPr>
            <a:r>
              <a:rPr lang="en-US" altLang="en-US" sz="2100" dirty="0">
                <a:cs typeface="Arial" charset="0"/>
              </a:rPr>
              <a:t>Along with medical inflation and increased Medicare costs, the policy premium will also increase as you age. Premiums may be less expensive than issue age policies when you first purchase, but more expensive over time</a:t>
            </a:r>
          </a:p>
          <a:p>
            <a:pPr marL="800100" lvl="1" indent="-342900">
              <a:spcAft>
                <a:spcPts val="1200"/>
              </a:spcAft>
              <a:buFont typeface="Wingdings" panose="05000000000000000000" pitchFamily="2" charset="2"/>
              <a:buChar char="Ø"/>
            </a:pPr>
            <a:r>
              <a:rPr lang="en-US" altLang="en-US" sz="2400" b="1" dirty="0">
                <a:solidFill>
                  <a:schemeClr val="accent1"/>
                </a:solidFill>
                <a:cs typeface="Arial" charset="0"/>
              </a:rPr>
              <a:t>Issue Age</a:t>
            </a:r>
          </a:p>
          <a:p>
            <a:pPr marL="1257300" lvl="2" indent="-342900">
              <a:spcAft>
                <a:spcPts val="1200"/>
              </a:spcAft>
              <a:buFont typeface="Arial" panose="020B0604020202020204" pitchFamily="34" charset="0"/>
              <a:buChar char="•"/>
            </a:pPr>
            <a:r>
              <a:rPr lang="en-US" altLang="en-US" sz="2100" dirty="0">
                <a:cs typeface="Arial" charset="0"/>
              </a:rPr>
              <a:t>Premiums are set at your age when you buy the policy and will not increase because you get older; premiums may increase for other reasons, including medical inflation and increased Medicare costs </a:t>
            </a:r>
          </a:p>
          <a:p>
            <a:pPr marL="800100" lvl="1" indent="-342900">
              <a:spcAft>
                <a:spcPts val="1200"/>
              </a:spcAft>
              <a:buFont typeface="Wingdings" panose="05000000000000000000" pitchFamily="2" charset="2"/>
              <a:buChar char="Ø"/>
            </a:pPr>
            <a:r>
              <a:rPr lang="en-US" altLang="en-US" sz="2400" b="1" dirty="0">
                <a:solidFill>
                  <a:schemeClr val="accent1"/>
                </a:solidFill>
                <a:cs typeface="Arial" charset="0"/>
              </a:rPr>
              <a:t>No Age Rating</a:t>
            </a:r>
          </a:p>
          <a:p>
            <a:pPr marL="1257300" lvl="2" indent="-342900">
              <a:spcAft>
                <a:spcPts val="1200"/>
              </a:spcAft>
              <a:buFont typeface="Arial" panose="020B0604020202020204" pitchFamily="34" charset="0"/>
              <a:buChar char="•"/>
            </a:pPr>
            <a:r>
              <a:rPr lang="en-US" altLang="en-US" sz="2200" dirty="0">
                <a:cs typeface="Arial" charset="0"/>
              </a:rPr>
              <a:t>Premium is the same for all policy holders, regardless of age</a:t>
            </a:r>
          </a:p>
          <a:p>
            <a:pPr marL="800100" lvl="1" indent="-342900">
              <a:spcAft>
                <a:spcPts val="1200"/>
              </a:spcAft>
              <a:buFont typeface="Wingdings" panose="05000000000000000000" pitchFamily="2" charset="2"/>
              <a:buChar char="Ø"/>
            </a:pPr>
            <a:r>
              <a:rPr lang="en-US" altLang="en-US" sz="2400" b="1" dirty="0">
                <a:solidFill>
                  <a:schemeClr val="accent1"/>
                </a:solidFill>
                <a:cs typeface="Arial" charset="0"/>
              </a:rPr>
              <a:t>Under Age 65</a:t>
            </a:r>
          </a:p>
          <a:p>
            <a:pPr marL="1257300" lvl="2" indent="-342900">
              <a:spcAft>
                <a:spcPts val="1200"/>
              </a:spcAft>
              <a:buFont typeface="Arial" panose="020B0604020202020204" pitchFamily="34" charset="0"/>
              <a:buChar char="•"/>
            </a:pPr>
            <a:r>
              <a:rPr lang="en-US" altLang="en-US" sz="2200" dirty="0">
                <a:cs typeface="Arial" charset="0"/>
              </a:rPr>
              <a:t>Premium is calculated for a person eligible for Medicare due to a disability</a:t>
            </a:r>
          </a:p>
          <a:p>
            <a:pPr marL="1257300" lvl="2" indent="-342900">
              <a:spcAft>
                <a:spcPts val="1200"/>
              </a:spcAft>
              <a:buFont typeface="Wingdings" panose="05000000000000000000" pitchFamily="2" charset="2"/>
              <a:buChar char="Ø"/>
            </a:pPr>
            <a:endParaRPr lang="en-US" altLang="en-US" sz="2200" dirty="0">
              <a:cs typeface="Arial" charset="0"/>
            </a:endParaRPr>
          </a:p>
        </p:txBody>
      </p:sp>
      <p:sp>
        <p:nvSpPr>
          <p:cNvPr id="2" name="Footer Placeholder 1">
            <a:extLst>
              <a:ext uri="{FF2B5EF4-FFF2-40B4-BE49-F238E27FC236}">
                <a16:creationId xmlns:a16="http://schemas.microsoft.com/office/drawing/2014/main" id="{3F307AAE-E9FE-46CC-8F96-121AFD17904F}"/>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720B0473-72F6-46B9-99A0-7D8537ED54CF}"/>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5A91738B-D669-4E26-B083-7D90096AA2CC}"/>
              </a:ext>
            </a:extLst>
          </p:cNvPr>
          <p:cNvSpPr>
            <a:spLocks noGrp="1"/>
          </p:cNvSpPr>
          <p:nvPr>
            <p:ph type="sldNum" sz="quarter" idx="12"/>
          </p:nvPr>
        </p:nvSpPr>
        <p:spPr/>
        <p:txBody>
          <a:bodyPr/>
          <a:lstStyle/>
          <a:p>
            <a:fld id="{844A7B69-93E2-4D34-896D-EFDD7F03AB74}" type="slidenum">
              <a:rPr lang="en-US" smtClean="0"/>
              <a:t>46</a:t>
            </a:fld>
            <a:endParaRPr lang="en-US"/>
          </a:p>
        </p:txBody>
      </p:sp>
    </p:spTree>
    <p:extLst>
      <p:ext uri="{BB962C8B-B14F-4D97-AF65-F5344CB8AC3E}">
        <p14:creationId xmlns:p14="http://schemas.microsoft.com/office/powerpoint/2010/main" val="1601864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52348"/>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 Steps to Buying</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8" name="Rectangle 7">
            <a:extLst>
              <a:ext uri="{FF2B5EF4-FFF2-40B4-BE49-F238E27FC236}">
                <a16:creationId xmlns:a16="http://schemas.microsoft.com/office/drawing/2014/main" id="{B7E7D924-DA45-4F36-A57D-80BC22B2D037}"/>
              </a:ext>
            </a:extLst>
          </p:cNvPr>
          <p:cNvSpPr/>
          <p:nvPr/>
        </p:nvSpPr>
        <p:spPr>
          <a:xfrm>
            <a:off x="2098231" y="1585813"/>
            <a:ext cx="9919597" cy="4770537"/>
          </a:xfrm>
          <a:prstGeom prst="rect">
            <a:avLst/>
          </a:prstGeom>
        </p:spPr>
        <p:txBody>
          <a:bodyPr wrap="square">
            <a:spAutoFit/>
          </a:bodyPr>
          <a:lstStyle/>
          <a:p>
            <a:pPr marL="342900" indent="-342900">
              <a:spcAft>
                <a:spcPts val="1200"/>
              </a:spcAft>
              <a:buFont typeface="Wingdings" panose="05000000000000000000" pitchFamily="2" charset="2"/>
              <a:buChar char="Ø"/>
              <a:defRPr/>
            </a:pPr>
            <a:r>
              <a:rPr lang="en-US" sz="2800" b="1" dirty="0">
                <a:solidFill>
                  <a:schemeClr val="accent1"/>
                </a:solidFill>
              </a:rPr>
              <a:t>STEP 1:</a:t>
            </a:r>
            <a:r>
              <a:rPr lang="en-US" sz="2800" dirty="0"/>
              <a:t>	Decide which benefits (riders) you want, then 			decide which of the Medigap policies meets your 			needs.</a:t>
            </a:r>
          </a:p>
          <a:p>
            <a:pPr marL="342900" indent="-342900">
              <a:spcAft>
                <a:spcPts val="1200"/>
              </a:spcAft>
              <a:buFont typeface="Wingdings" panose="05000000000000000000" pitchFamily="2" charset="2"/>
              <a:buChar char="Ø"/>
              <a:defRPr/>
            </a:pPr>
            <a:r>
              <a:rPr lang="en-US" sz="2800" b="1" dirty="0">
                <a:solidFill>
                  <a:schemeClr val="accent1"/>
                </a:solidFill>
              </a:rPr>
              <a:t>STEP 2: </a:t>
            </a:r>
            <a:r>
              <a:rPr lang="en-US" sz="2800" dirty="0"/>
              <a:t>	Find out which insurance companies sell </a:t>
            </a:r>
            <a:r>
              <a:rPr lang="en-US" sz="2800" dirty="0" err="1"/>
              <a:t>Medigap</a:t>
            </a:r>
            <a:r>
              <a:rPr lang="en-US" sz="2800" dirty="0"/>
              <a:t> 			policies in your state. </a:t>
            </a:r>
          </a:p>
          <a:p>
            <a:pPr marL="342900" indent="-342900">
              <a:spcAft>
                <a:spcPts val="1200"/>
              </a:spcAft>
              <a:buFont typeface="Wingdings" panose="05000000000000000000" pitchFamily="2" charset="2"/>
              <a:buChar char="Ø"/>
              <a:defRPr/>
            </a:pPr>
            <a:r>
              <a:rPr lang="en-US" sz="2800" b="1" dirty="0">
                <a:solidFill>
                  <a:schemeClr val="accent1"/>
                </a:solidFill>
              </a:rPr>
              <a:t>STEP 3: </a:t>
            </a:r>
            <a:r>
              <a:rPr lang="en-US" sz="2800" dirty="0"/>
              <a:t>	Call the insurance companies (or insurance agent) that 		sell the </a:t>
            </a:r>
            <a:r>
              <a:rPr lang="en-US" sz="2800" dirty="0" err="1"/>
              <a:t>Medigap</a:t>
            </a:r>
            <a:r>
              <a:rPr lang="en-US" sz="2800" dirty="0"/>
              <a:t> policies you’re interested in and 			compare costs.</a:t>
            </a:r>
          </a:p>
          <a:p>
            <a:pPr marL="342900" indent="-342900">
              <a:buFont typeface="Wingdings" panose="05000000000000000000" pitchFamily="2" charset="2"/>
              <a:buChar char="Ø"/>
              <a:defRPr/>
            </a:pPr>
            <a:r>
              <a:rPr lang="en-US" sz="2800" b="1" dirty="0">
                <a:solidFill>
                  <a:schemeClr val="accent1"/>
                </a:solidFill>
              </a:rPr>
              <a:t>STEP 4:</a:t>
            </a:r>
            <a:r>
              <a:rPr lang="en-US" sz="2800" dirty="0"/>
              <a:t>	Buy the </a:t>
            </a:r>
            <a:r>
              <a:rPr lang="en-US" sz="2800" dirty="0" err="1"/>
              <a:t>Medigap</a:t>
            </a:r>
            <a:r>
              <a:rPr lang="en-US" sz="2800" dirty="0"/>
              <a:t> policy. </a:t>
            </a:r>
          </a:p>
          <a:p>
            <a:pPr marL="342900" indent="-342900">
              <a:buFont typeface="Wingdings" panose="05000000000000000000" pitchFamily="2" charset="2"/>
              <a:buChar char="§"/>
              <a:defRPr/>
            </a:pPr>
            <a:endParaRPr lang="en-US" sz="2200" dirty="0"/>
          </a:p>
        </p:txBody>
      </p:sp>
      <p:sp>
        <p:nvSpPr>
          <p:cNvPr id="2" name="Footer Placeholder 1">
            <a:extLst>
              <a:ext uri="{FF2B5EF4-FFF2-40B4-BE49-F238E27FC236}">
                <a16:creationId xmlns:a16="http://schemas.microsoft.com/office/drawing/2014/main" id="{4CE020D7-F43F-46D8-BF1A-71BC0A378CD5}"/>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3D9D587A-0F8E-4F8C-BF22-163E5B758124}"/>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D67CB47E-B90D-4FB3-8B26-84F280D60AD3}"/>
              </a:ext>
            </a:extLst>
          </p:cNvPr>
          <p:cNvSpPr>
            <a:spLocks noGrp="1"/>
          </p:cNvSpPr>
          <p:nvPr>
            <p:ph type="sldNum" sz="quarter" idx="12"/>
          </p:nvPr>
        </p:nvSpPr>
        <p:spPr/>
        <p:txBody>
          <a:bodyPr/>
          <a:lstStyle/>
          <a:p>
            <a:fld id="{844A7B69-93E2-4D34-896D-EFDD7F03AB74}" type="slidenum">
              <a:rPr lang="en-US" smtClean="0"/>
              <a:t>47</a:t>
            </a:fld>
            <a:endParaRPr lang="en-US"/>
          </a:p>
        </p:txBody>
      </p:sp>
    </p:spTree>
    <p:extLst>
      <p:ext uri="{BB962C8B-B14F-4D97-AF65-F5344CB8AC3E}">
        <p14:creationId xmlns:p14="http://schemas.microsoft.com/office/powerpoint/2010/main" val="1549151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3600" dirty="0">
                <a:solidFill>
                  <a:schemeClr val="bg1"/>
                </a:solidFill>
                <a:latin typeface="Arial" panose="020B0604020202020204" pitchFamily="34" charset="0"/>
                <a:cs typeface="Arial" panose="020B0604020202020204" pitchFamily="34" charset="0"/>
              </a:rPr>
              <a:t>Medicare Supplement – Open Enrollment Period (OEP)</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06" y="1942584"/>
            <a:ext cx="1208475" cy="1042865"/>
          </a:xfrm>
          <a:prstGeom prst="rect">
            <a:avLst/>
          </a:prstGeom>
        </p:spPr>
      </p:pic>
      <p:sp>
        <p:nvSpPr>
          <p:cNvPr id="3" name="Rectangle 2">
            <a:extLst>
              <a:ext uri="{FF2B5EF4-FFF2-40B4-BE49-F238E27FC236}">
                <a16:creationId xmlns:a16="http://schemas.microsoft.com/office/drawing/2014/main" id="{172B04E8-40A3-4072-BB2C-C19056BAC799}"/>
              </a:ext>
            </a:extLst>
          </p:cNvPr>
          <p:cNvSpPr/>
          <p:nvPr/>
        </p:nvSpPr>
        <p:spPr>
          <a:xfrm>
            <a:off x="1652396" y="1128407"/>
            <a:ext cx="9913258" cy="6663363"/>
          </a:xfrm>
          <a:prstGeom prst="rect">
            <a:avLst/>
          </a:prstGeom>
        </p:spPr>
        <p:txBody>
          <a:bodyPr wrap="square">
            <a:spAutoFit/>
          </a:bodyPr>
          <a:lstStyle/>
          <a:p>
            <a:pPr marL="342900" indent="-342900">
              <a:spcAft>
                <a:spcPts val="600"/>
              </a:spcAft>
              <a:buFont typeface="Wingdings" panose="05000000000000000000" pitchFamily="2" charset="2"/>
              <a:buChar char="Ø"/>
              <a:defRPr/>
            </a:pPr>
            <a:r>
              <a:rPr lang="en-US" sz="2600" b="1" dirty="0">
                <a:solidFill>
                  <a:schemeClr val="accent1"/>
                </a:solidFill>
              </a:rPr>
              <a:t>Lasts 6-months, beginning the first month you are 65 or older </a:t>
            </a:r>
            <a:r>
              <a:rPr lang="en-US" sz="2600" b="1" i="1" dirty="0">
                <a:solidFill>
                  <a:schemeClr val="accent1"/>
                </a:solidFill>
              </a:rPr>
              <a:t>and</a:t>
            </a:r>
            <a:r>
              <a:rPr lang="en-US" sz="2600" b="1" dirty="0">
                <a:solidFill>
                  <a:schemeClr val="accent1"/>
                </a:solidFill>
              </a:rPr>
              <a:t> enrolled in Part B. This is the best time to purchase a policy as you cannot be denied or charged more based on your health history</a:t>
            </a:r>
          </a:p>
          <a:p>
            <a:pPr marL="914400" lvl="1" indent="-457200">
              <a:spcAft>
                <a:spcPts val="600"/>
              </a:spcAft>
              <a:buFont typeface="Wingdings" panose="05000000000000000000" pitchFamily="2" charset="2"/>
              <a:buChar char="§"/>
              <a:defRPr/>
            </a:pPr>
            <a:r>
              <a:rPr lang="en-US" sz="2600" dirty="0">
                <a:cs typeface="Arial" panose="020B0604020202020204" pitchFamily="34" charset="0"/>
              </a:rPr>
              <a:t>If you delay enrolling in Medicare Part B because you or your spouse are still working and you have group health coverage as primary (clarify with employer how their insurance coordinates with Medicare), your Medigap OEP is delayed until you are enrolled in Part B</a:t>
            </a:r>
          </a:p>
          <a:p>
            <a:pPr marL="914400" lvl="1" indent="-457200">
              <a:buFont typeface="Wingdings" panose="05000000000000000000" pitchFamily="2" charset="2"/>
              <a:buChar char="§"/>
              <a:defRPr/>
            </a:pPr>
            <a:r>
              <a:rPr lang="en-US" sz="2600" dirty="0">
                <a:cs typeface="Arial" panose="020B0604020202020204" pitchFamily="34" charset="0"/>
              </a:rPr>
              <a:t>If you have Medicare due to a disability, you qualify for a 2</a:t>
            </a:r>
            <a:r>
              <a:rPr lang="en-US" sz="2600" baseline="30000" dirty="0">
                <a:cs typeface="Arial" panose="020B0604020202020204" pitchFamily="34" charset="0"/>
              </a:rPr>
              <a:t>nd</a:t>
            </a:r>
            <a:r>
              <a:rPr lang="en-US" sz="2600" dirty="0">
                <a:cs typeface="Arial" panose="020B0604020202020204" pitchFamily="34" charset="0"/>
              </a:rPr>
              <a:t> Medigap OEP - begins the month you turn 65</a:t>
            </a:r>
          </a:p>
          <a:p>
            <a:pPr marL="457200" indent="-457200">
              <a:buFont typeface="Wingdings" panose="05000000000000000000" pitchFamily="2" charset="2"/>
              <a:buChar char="Ø"/>
              <a:defRPr/>
            </a:pPr>
            <a:r>
              <a:rPr lang="en-US" sz="2600" b="1" dirty="0">
                <a:solidFill>
                  <a:schemeClr val="accent1"/>
                </a:solidFill>
              </a:rPr>
              <a:t>You can purchase a Medicare supplement any time an insurance company will sell you one, however, companies can charge you higher premiums or deny you coverage outside of your OEP</a:t>
            </a:r>
          </a:p>
          <a:p>
            <a:pPr>
              <a:defRPr/>
            </a:pPr>
            <a:endParaRPr lang="en-US" sz="2800" dirty="0">
              <a:cs typeface="Arial" panose="020B0604020202020204" pitchFamily="34" charset="0"/>
            </a:endParaRPr>
          </a:p>
          <a:p>
            <a:pPr marL="342900" indent="-342900">
              <a:spcAft>
                <a:spcPts val="600"/>
              </a:spcAft>
              <a:buFont typeface="Wingdings" panose="05000000000000000000" pitchFamily="2" charset="2"/>
              <a:buChar char="Ø"/>
              <a:defRPr/>
            </a:pPr>
            <a:endParaRPr lang="en-US" sz="2600" dirty="0">
              <a:solidFill>
                <a:srgbClr val="000000"/>
              </a:solidFill>
            </a:endParaRPr>
          </a:p>
          <a:p>
            <a:pPr>
              <a:defRPr/>
            </a:pPr>
            <a:endParaRPr lang="en-US" sz="2000" dirty="0">
              <a:solidFill>
                <a:srgbClr val="000000"/>
              </a:solidFill>
            </a:endParaRPr>
          </a:p>
        </p:txBody>
      </p:sp>
      <p:sp>
        <p:nvSpPr>
          <p:cNvPr id="2" name="Footer Placeholder 1">
            <a:extLst>
              <a:ext uri="{FF2B5EF4-FFF2-40B4-BE49-F238E27FC236}">
                <a16:creationId xmlns:a16="http://schemas.microsoft.com/office/drawing/2014/main" id="{D699FD84-E20D-419D-A43E-9C013017400A}"/>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06F98347-D55D-4790-88C8-A7E6CE6C5FB5}"/>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4C2481A9-EA39-4E0B-83BF-570ABB9D9392}"/>
              </a:ext>
            </a:extLst>
          </p:cNvPr>
          <p:cNvSpPr>
            <a:spLocks noGrp="1"/>
          </p:cNvSpPr>
          <p:nvPr>
            <p:ph type="sldNum" sz="quarter" idx="12"/>
          </p:nvPr>
        </p:nvSpPr>
        <p:spPr/>
        <p:txBody>
          <a:bodyPr/>
          <a:lstStyle/>
          <a:p>
            <a:fld id="{844A7B69-93E2-4D34-896D-EFDD7F03AB74}" type="slidenum">
              <a:rPr lang="en-US" smtClean="0"/>
              <a:t>48</a:t>
            </a:fld>
            <a:endParaRPr lang="en-US"/>
          </a:p>
        </p:txBody>
      </p:sp>
    </p:spTree>
    <p:extLst>
      <p:ext uri="{BB962C8B-B14F-4D97-AF65-F5344CB8AC3E}">
        <p14:creationId xmlns:p14="http://schemas.microsoft.com/office/powerpoint/2010/main" val="2319328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3600" dirty="0">
                <a:solidFill>
                  <a:schemeClr val="bg1"/>
                </a:solidFill>
                <a:latin typeface="Arial" panose="020B0604020202020204" pitchFamily="34" charset="0"/>
                <a:cs typeface="Arial" panose="020B0604020202020204" pitchFamily="34" charset="0"/>
              </a:rPr>
              <a:t>Medicare Supplement – Open Enrollment Period (OEP)</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1950244365"/>
              </p:ext>
            </p:extLst>
          </p:nvPr>
        </p:nvGraphicFramePr>
        <p:xfrm>
          <a:off x="1255995" y="1395969"/>
          <a:ext cx="9680010" cy="4387974"/>
        </p:xfrm>
        <a:graphic>
          <a:graphicData uri="http://schemas.openxmlformats.org/drawingml/2006/table">
            <a:tbl>
              <a:tblPr firstRow="1" bandRow="1">
                <a:tableStyleId>{5C22544A-7EE6-4342-B048-85BDC9FD1C3A}</a:tableStyleId>
              </a:tblPr>
              <a:tblGrid>
                <a:gridCol w="4840005">
                  <a:extLst>
                    <a:ext uri="{9D8B030D-6E8A-4147-A177-3AD203B41FA5}">
                      <a16:colId xmlns:a16="http://schemas.microsoft.com/office/drawing/2014/main" val="20000"/>
                    </a:ext>
                  </a:extLst>
                </a:gridCol>
                <a:gridCol w="4840005">
                  <a:extLst>
                    <a:ext uri="{9D8B030D-6E8A-4147-A177-3AD203B41FA5}">
                      <a16:colId xmlns:a16="http://schemas.microsoft.com/office/drawing/2014/main" val="20001"/>
                    </a:ext>
                  </a:extLst>
                </a:gridCol>
              </a:tblGrid>
              <a:tr h="699532">
                <a:tc>
                  <a:txBody>
                    <a:bodyPr/>
                    <a:lstStyle/>
                    <a:p>
                      <a:pPr algn="ctr"/>
                      <a:r>
                        <a:rPr lang="en-US" sz="2800" baseline="0" dirty="0"/>
                        <a:t>During Your Medigap OEP</a:t>
                      </a:r>
                      <a:endParaRPr lang="en-US" sz="2800" dirty="0"/>
                    </a:p>
                  </a:txBody>
                  <a:tcPr>
                    <a:solidFill>
                      <a:schemeClr val="tx2"/>
                    </a:solidFill>
                  </a:tcPr>
                </a:tc>
                <a:tc>
                  <a:txBody>
                    <a:bodyPr/>
                    <a:lstStyle/>
                    <a:p>
                      <a:pPr algn="ctr"/>
                      <a:r>
                        <a:rPr lang="en-US" sz="2800" dirty="0"/>
                        <a:t>NOT During Your Medigap OEP</a:t>
                      </a:r>
                    </a:p>
                  </a:txBody>
                  <a:tcPr>
                    <a:solidFill>
                      <a:schemeClr val="tx2"/>
                    </a:solidFill>
                  </a:tcPr>
                </a:tc>
                <a:extLst>
                  <a:ext uri="{0D108BD9-81ED-4DB2-BD59-A6C34878D82A}">
                    <a16:rowId xmlns:a16="http://schemas.microsoft.com/office/drawing/2014/main" val="10000"/>
                  </a:ext>
                </a:extLst>
              </a:tr>
              <a:tr h="1183823">
                <a:tc>
                  <a:txBody>
                    <a:bodyPr/>
                    <a:lstStyle/>
                    <a:p>
                      <a:r>
                        <a:rPr lang="en-US" sz="2400" b="1" dirty="0"/>
                        <a:t>Best time to buy</a:t>
                      </a:r>
                    </a:p>
                  </a:txBody>
                  <a:tcPr>
                    <a:solidFill>
                      <a:schemeClr val="accent6">
                        <a:lumMod val="20000"/>
                        <a:lumOff val="80000"/>
                      </a:schemeClr>
                    </a:solidFill>
                  </a:tcPr>
                </a:tc>
                <a:tc>
                  <a:txBody>
                    <a:bodyPr/>
                    <a:lstStyle/>
                    <a:p>
                      <a:r>
                        <a:rPr lang="en-US" sz="2400" b="1" dirty="0"/>
                        <a:t>May have waiting</a:t>
                      </a:r>
                      <a:r>
                        <a:rPr lang="en-US" sz="2400" b="1" baseline="0" dirty="0"/>
                        <a:t> period for </a:t>
                      </a:r>
                      <a:r>
                        <a:rPr lang="en-US" sz="2400" b="1" dirty="0"/>
                        <a:t>preexisting</a:t>
                      </a:r>
                      <a:r>
                        <a:rPr lang="en-US" sz="2400" b="1" baseline="0" dirty="0"/>
                        <a:t> conditions</a:t>
                      </a:r>
                      <a:endParaRPr lang="en-US" sz="2400" b="1" dirty="0"/>
                    </a:p>
                  </a:txBody>
                  <a:tcPr>
                    <a:solidFill>
                      <a:schemeClr val="accent2">
                        <a:lumMod val="20000"/>
                        <a:lumOff val="80000"/>
                      </a:schemeClr>
                    </a:solidFill>
                  </a:tcPr>
                </a:tc>
                <a:extLst>
                  <a:ext uri="{0D108BD9-81ED-4DB2-BD59-A6C34878D82A}">
                    <a16:rowId xmlns:a16="http://schemas.microsoft.com/office/drawing/2014/main" val="10001"/>
                  </a:ext>
                </a:extLst>
              </a:tr>
              <a:tr h="672626">
                <a:tc>
                  <a:txBody>
                    <a:bodyPr/>
                    <a:lstStyle/>
                    <a:p>
                      <a:r>
                        <a:rPr lang="en-US" sz="2400" b="1" dirty="0"/>
                        <a:t>Guaranteed Issue Period</a:t>
                      </a:r>
                    </a:p>
                  </a:txBody>
                  <a:tcPr>
                    <a:solidFill>
                      <a:schemeClr val="accent6">
                        <a:lumMod val="20000"/>
                        <a:lumOff val="80000"/>
                      </a:schemeClr>
                    </a:solidFill>
                  </a:tcPr>
                </a:tc>
                <a:tc>
                  <a:txBody>
                    <a:bodyPr/>
                    <a:lstStyle/>
                    <a:p>
                      <a:r>
                        <a:rPr lang="en-US" sz="2400" b="1" dirty="0"/>
                        <a:t>May cost more</a:t>
                      </a:r>
                    </a:p>
                  </a:txBody>
                  <a:tcPr>
                    <a:solidFill>
                      <a:schemeClr val="accent2">
                        <a:lumMod val="20000"/>
                        <a:lumOff val="80000"/>
                      </a:schemeClr>
                    </a:solidFill>
                  </a:tcPr>
                </a:tc>
                <a:extLst>
                  <a:ext uri="{0D108BD9-81ED-4DB2-BD59-A6C34878D82A}">
                    <a16:rowId xmlns:a16="http://schemas.microsoft.com/office/drawing/2014/main" val="10002"/>
                  </a:ext>
                </a:extLst>
              </a:tr>
              <a:tr h="1831993">
                <a:tc>
                  <a:txBody>
                    <a:bodyPr/>
                    <a:lstStyle/>
                    <a:p>
                      <a:r>
                        <a:rPr lang="en-US" sz="2400" b="1" dirty="0"/>
                        <a:t>Companies must sell to</a:t>
                      </a:r>
                      <a:r>
                        <a:rPr lang="en-US" sz="2400" b="1" baseline="0" dirty="0"/>
                        <a:t> you any policy they sell for the same price even if you have a pre-existing condition</a:t>
                      </a:r>
                      <a:endParaRPr lang="en-US" sz="2400" b="1" dirty="0"/>
                    </a:p>
                  </a:txBody>
                  <a:tcPr>
                    <a:solidFill>
                      <a:schemeClr val="accent6">
                        <a:lumMod val="20000"/>
                        <a:lumOff val="80000"/>
                      </a:schemeClr>
                    </a:solidFill>
                  </a:tcPr>
                </a:tc>
                <a:tc>
                  <a:txBody>
                    <a:bodyPr/>
                    <a:lstStyle/>
                    <a:p>
                      <a:r>
                        <a:rPr lang="en-US" sz="2400" b="1" dirty="0"/>
                        <a:t>Companies can deny</a:t>
                      </a:r>
                      <a:r>
                        <a:rPr lang="en-US" sz="2400" b="1" baseline="0" dirty="0"/>
                        <a:t> coverage</a:t>
                      </a:r>
                      <a:endParaRPr lang="en-US" sz="2400" b="1" dirty="0"/>
                    </a:p>
                  </a:txBody>
                  <a:tcP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2" name="Footer Placeholder 1">
            <a:extLst>
              <a:ext uri="{FF2B5EF4-FFF2-40B4-BE49-F238E27FC236}">
                <a16:creationId xmlns:a16="http://schemas.microsoft.com/office/drawing/2014/main" id="{3445246A-9483-4078-83D8-604818ED8898}"/>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A0EFEEBF-D155-4A7F-9A98-7427DA4E48D5}"/>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DD018EAF-4C2D-490E-8C24-59C595EE2C75}"/>
              </a:ext>
            </a:extLst>
          </p:cNvPr>
          <p:cNvSpPr>
            <a:spLocks noGrp="1"/>
          </p:cNvSpPr>
          <p:nvPr>
            <p:ph type="sldNum" sz="quarter" idx="12"/>
          </p:nvPr>
        </p:nvSpPr>
        <p:spPr/>
        <p:txBody>
          <a:bodyPr/>
          <a:lstStyle/>
          <a:p>
            <a:fld id="{844A7B69-93E2-4D34-896D-EFDD7F03AB74}" type="slidenum">
              <a:rPr lang="en-US" smtClean="0"/>
              <a:t>49</a:t>
            </a:fld>
            <a:endParaRPr lang="en-US"/>
          </a:p>
        </p:txBody>
      </p:sp>
    </p:spTree>
    <p:extLst>
      <p:ext uri="{BB962C8B-B14F-4D97-AF65-F5344CB8AC3E}">
        <p14:creationId xmlns:p14="http://schemas.microsoft.com/office/powerpoint/2010/main" val="323881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63632" y="1394129"/>
            <a:ext cx="11400311" cy="4620591"/>
          </a:xfrm>
        </p:spPr>
        <p:txBody>
          <a:bodyPr>
            <a:normAutofit fontScale="92500" lnSpcReduction="20000"/>
          </a:bodyPr>
          <a:lstStyle/>
          <a:p>
            <a:pPr marL="571500" indent="-571500" algn="l">
              <a:buFont typeface="Wingdings" panose="05000000000000000000" pitchFamily="2" charset="2"/>
              <a:buChar char="Ø"/>
            </a:pPr>
            <a:r>
              <a:rPr lang="en-US" sz="3500" b="1" dirty="0">
                <a:solidFill>
                  <a:schemeClr val="accent1"/>
                </a:solidFill>
                <a:cs typeface="Arial" panose="020B0604020202020204" pitchFamily="34" charset="0"/>
              </a:rPr>
              <a:t>A national social health insurance program under Title XVIII of the Social Security Act, enacted in 1965, for </a:t>
            </a:r>
            <a:r>
              <a:rPr lang="en-US" sz="3500" b="1" i="1" dirty="0">
                <a:solidFill>
                  <a:schemeClr val="accent1"/>
                </a:solidFill>
                <a:cs typeface="Arial" panose="020B0604020202020204" pitchFamily="34" charset="0"/>
              </a:rPr>
              <a:t>lawfully present </a:t>
            </a:r>
            <a:r>
              <a:rPr lang="en-US" sz="3500" b="1" dirty="0">
                <a:solidFill>
                  <a:schemeClr val="accent1"/>
                </a:solidFill>
                <a:cs typeface="Arial" panose="020B0604020202020204" pitchFamily="34" charset="0"/>
              </a:rPr>
              <a:t>residents of the United States:</a:t>
            </a:r>
          </a:p>
          <a:p>
            <a:pPr marL="800100" lvl="1" indent="-342900" algn="l">
              <a:buFont typeface="Arial" panose="020B0604020202020204" pitchFamily="34" charset="0"/>
              <a:buChar char="•"/>
            </a:pPr>
            <a:endParaRPr lang="en-US" dirty="0"/>
          </a:p>
          <a:p>
            <a:pPr marL="914400" lvl="1" indent="-457200" algn="l">
              <a:buFont typeface="Wingdings" panose="05000000000000000000" pitchFamily="2" charset="2"/>
              <a:buChar char="§"/>
            </a:pPr>
            <a:r>
              <a:rPr lang="en-US" sz="3500" dirty="0"/>
              <a:t>65 and older, or</a:t>
            </a:r>
          </a:p>
          <a:p>
            <a:pPr marL="800100" lvl="1" indent="-342900" algn="l">
              <a:buFont typeface="Arial" panose="020B0604020202020204" pitchFamily="34" charset="0"/>
              <a:buChar char="•"/>
            </a:pPr>
            <a:endParaRPr lang="en-US" sz="3500" dirty="0"/>
          </a:p>
          <a:p>
            <a:pPr marL="914400" lvl="1" indent="-457200" algn="l">
              <a:buFont typeface="Wingdings" panose="05000000000000000000" pitchFamily="2" charset="2"/>
              <a:buChar char="§"/>
            </a:pPr>
            <a:r>
              <a:rPr lang="en-US" sz="3500" dirty="0"/>
              <a:t>Under 65 with certain disabilities who have received SSA benefits for 24 months beyond the initial 5 month waiting period, or</a:t>
            </a:r>
          </a:p>
          <a:p>
            <a:pPr marL="800100" lvl="1" indent="-342900" algn="l">
              <a:buFont typeface="Arial" panose="020B0604020202020204" pitchFamily="34" charset="0"/>
              <a:buChar char="•"/>
            </a:pPr>
            <a:endParaRPr lang="en-US" sz="3500" dirty="0"/>
          </a:p>
          <a:p>
            <a:pPr marL="914400" lvl="1" indent="-457200" algn="l">
              <a:buFont typeface="Wingdings" panose="05000000000000000000" pitchFamily="2" charset="2"/>
              <a:buChar char="§"/>
            </a:pPr>
            <a:r>
              <a:rPr lang="en-US" sz="3500" dirty="0"/>
              <a:t>Any age with End-Stage Renal Disease (ESRD) or Lou Gehrig’s Disease (ALS)</a:t>
            </a:r>
            <a:endParaRPr lang="en-US" sz="54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 - What is Medicare?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F2158F5-0A62-473B-ABE9-6B1F29AC11E5}"/>
              </a:ext>
            </a:extLst>
          </p:cNvPr>
          <p:cNvPicPr>
            <a:picLocks noChangeAspect="1"/>
          </p:cNvPicPr>
          <p:nvPr/>
        </p:nvPicPr>
        <p:blipFill>
          <a:blip r:embed="rId3"/>
          <a:stretch>
            <a:fillRect/>
          </a:stretch>
        </p:blipFill>
        <p:spPr>
          <a:xfrm>
            <a:off x="4143973" y="6421460"/>
            <a:ext cx="3639627" cy="323116"/>
          </a:xfrm>
          <a:prstGeom prst="rect">
            <a:avLst/>
          </a:prstGeom>
        </p:spPr>
      </p:pic>
    </p:spTree>
    <p:extLst>
      <p:ext uri="{BB962C8B-B14F-4D97-AF65-F5344CB8AC3E}">
        <p14:creationId xmlns:p14="http://schemas.microsoft.com/office/powerpoint/2010/main" val="1105497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 Guaranteed Issue Rights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322" y="1928070"/>
            <a:ext cx="1208475" cy="1042865"/>
          </a:xfrm>
          <a:prstGeom prst="rect">
            <a:avLst/>
          </a:prstGeom>
        </p:spPr>
      </p:pic>
      <p:sp>
        <p:nvSpPr>
          <p:cNvPr id="2" name="Rectangle 1">
            <a:extLst>
              <a:ext uri="{FF2B5EF4-FFF2-40B4-BE49-F238E27FC236}">
                <a16:creationId xmlns:a16="http://schemas.microsoft.com/office/drawing/2014/main" id="{FAAEA45D-0864-4EA5-81F0-B91D7058567E}"/>
              </a:ext>
            </a:extLst>
          </p:cNvPr>
          <p:cNvSpPr/>
          <p:nvPr/>
        </p:nvSpPr>
        <p:spPr>
          <a:xfrm>
            <a:off x="2388093" y="1220510"/>
            <a:ext cx="7536037" cy="523220"/>
          </a:xfrm>
          <a:prstGeom prst="rect">
            <a:avLst/>
          </a:prstGeom>
        </p:spPr>
        <p:txBody>
          <a:bodyPr wrap="none">
            <a:spAutoFit/>
          </a:bodyPr>
          <a:lstStyle/>
          <a:p>
            <a:pPr>
              <a:defRPr/>
            </a:pPr>
            <a:r>
              <a:rPr lang="en-US" sz="2800" b="1" dirty="0">
                <a:solidFill>
                  <a:schemeClr val="accent1"/>
                </a:solidFill>
                <a:latin typeface="Arial" panose="020B0604020202020204" pitchFamily="34" charset="0"/>
                <a:cs typeface="Arial" panose="020B0604020202020204" pitchFamily="34" charset="0"/>
              </a:rPr>
              <a:t>Other times you cannot be denied a policy:</a:t>
            </a:r>
          </a:p>
        </p:txBody>
      </p:sp>
      <p:sp>
        <p:nvSpPr>
          <p:cNvPr id="8" name="Rectangle 7">
            <a:extLst>
              <a:ext uri="{FF2B5EF4-FFF2-40B4-BE49-F238E27FC236}">
                <a16:creationId xmlns:a16="http://schemas.microsoft.com/office/drawing/2014/main" id="{629D814D-E0D4-4EB0-9B1F-4525CAC95FE1}"/>
              </a:ext>
            </a:extLst>
          </p:cNvPr>
          <p:cNvSpPr/>
          <p:nvPr/>
        </p:nvSpPr>
        <p:spPr>
          <a:xfrm>
            <a:off x="1150454" y="1690824"/>
            <a:ext cx="10446460" cy="4893647"/>
          </a:xfrm>
          <a:prstGeom prst="rect">
            <a:avLst/>
          </a:prstGeom>
        </p:spPr>
        <p:txBody>
          <a:bodyPr wrap="square">
            <a:spAutoFit/>
          </a:bodyPr>
          <a:lstStyle/>
          <a:p>
            <a:pPr marL="800100" lvl="1" indent="-342900">
              <a:buFont typeface="Wingdings" panose="05000000000000000000" pitchFamily="2" charset="2"/>
              <a:buChar char="§"/>
              <a:defRPr/>
            </a:pPr>
            <a:r>
              <a:rPr lang="en-US" sz="2400" dirty="0">
                <a:cs typeface="Arial" panose="020B0604020202020204" pitchFamily="34" charset="0"/>
              </a:rPr>
              <a:t>Your Medicare Advantage or Medicare Cost plan terminates or stops providing care in your service area</a:t>
            </a:r>
          </a:p>
          <a:p>
            <a:pPr marL="800100" lvl="1" indent="-342900">
              <a:buFont typeface="Wingdings" panose="05000000000000000000" pitchFamily="2" charset="2"/>
              <a:buChar char="§"/>
              <a:defRPr/>
            </a:pPr>
            <a:r>
              <a:rPr lang="en-US" sz="2400" dirty="0">
                <a:cs typeface="Arial" panose="020B0604020202020204" pitchFamily="34" charset="0"/>
              </a:rPr>
              <a:t>You move outside the plan’s geographic service area</a:t>
            </a:r>
          </a:p>
          <a:p>
            <a:pPr marL="800100" lvl="1" indent="-342900">
              <a:buFont typeface="Wingdings" panose="05000000000000000000" pitchFamily="2" charset="2"/>
              <a:buChar char="§"/>
              <a:defRPr/>
            </a:pPr>
            <a:r>
              <a:rPr lang="en-US" sz="2400" dirty="0">
                <a:cs typeface="Arial" panose="020B0604020202020204" pitchFamily="34" charset="0"/>
              </a:rPr>
              <a:t>You leave a health plan because it failed to meet its contract obligations to you</a:t>
            </a:r>
          </a:p>
          <a:p>
            <a:pPr marL="800100" lvl="1" indent="-342900">
              <a:buFont typeface="Wingdings" panose="05000000000000000000" pitchFamily="2" charset="2"/>
              <a:buChar char="§"/>
              <a:defRPr/>
            </a:pPr>
            <a:r>
              <a:rPr lang="en-US" sz="2400" dirty="0">
                <a:cs typeface="Arial" panose="020B0604020202020204" pitchFamily="34" charset="0"/>
              </a:rPr>
              <a:t>Your employer group health plan ends some or all of your coverage</a:t>
            </a:r>
          </a:p>
          <a:p>
            <a:pPr marL="800100" lvl="1" indent="-342900">
              <a:buFont typeface="Wingdings" panose="05000000000000000000" pitchFamily="2" charset="2"/>
              <a:buChar char="§"/>
              <a:defRPr/>
            </a:pPr>
            <a:r>
              <a:rPr lang="en-US" sz="2400" dirty="0">
                <a:cs typeface="Arial" panose="020B0604020202020204" pitchFamily="34" charset="0"/>
              </a:rPr>
              <a:t>Your employer group plan increases cost by more that 25% in one 12 month period</a:t>
            </a:r>
          </a:p>
          <a:p>
            <a:pPr marL="800100" lvl="1" indent="-342900">
              <a:buFont typeface="Wingdings" panose="05000000000000000000" pitchFamily="2" charset="2"/>
              <a:buChar char="§"/>
              <a:defRPr/>
            </a:pPr>
            <a:r>
              <a:rPr lang="en-US" sz="2400" dirty="0">
                <a:cs typeface="Arial" panose="020B0604020202020204" pitchFamily="34" charset="0"/>
              </a:rPr>
              <a:t>You are in your “Trial Period” with a Medicare Advantage plan or Medicare cost plan and want to purchase a Medigap policy or go back to the policy you had previously</a:t>
            </a:r>
          </a:p>
          <a:p>
            <a:pPr marL="800100" lvl="1" indent="-342900">
              <a:buFont typeface="Wingdings" panose="05000000000000000000" pitchFamily="2" charset="2"/>
              <a:buChar char="§"/>
              <a:defRPr/>
            </a:pPr>
            <a:r>
              <a:rPr lang="en-US" sz="2400" dirty="0">
                <a:cs typeface="Arial" panose="020B0604020202020204" pitchFamily="34" charset="0"/>
              </a:rPr>
              <a:t>Other specific circumstances</a:t>
            </a:r>
          </a:p>
          <a:p>
            <a:pPr marL="393700" lvl="1" indent="0">
              <a:buFont typeface="Wingdings 2" pitchFamily="18" charset="2"/>
              <a:buNone/>
              <a:defRPr/>
            </a:pPr>
            <a:endParaRPr lang="en-US" sz="2400" dirty="0">
              <a:cs typeface="Arial" panose="020B0604020202020204" pitchFamily="34" charset="0"/>
            </a:endParaRPr>
          </a:p>
        </p:txBody>
      </p:sp>
      <p:sp>
        <p:nvSpPr>
          <p:cNvPr id="10" name="Rectangle 9"/>
          <p:cNvSpPr/>
          <p:nvPr/>
        </p:nvSpPr>
        <p:spPr>
          <a:xfrm>
            <a:off x="5747656" y="5441950"/>
            <a:ext cx="5849258"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cs typeface="Arial" panose="020B0604020202020204" pitchFamily="34" charset="0"/>
              </a:rPr>
              <a:t> </a:t>
            </a:r>
            <a:r>
              <a:rPr lang="en-US" b="1" dirty="0">
                <a:solidFill>
                  <a:schemeClr val="tx1"/>
                </a:solidFill>
                <a:cs typeface="Arial" panose="020B0604020202020204" pitchFamily="34" charset="0"/>
              </a:rPr>
              <a:t>Must apply for Medicare Supplement within </a:t>
            </a:r>
            <a:r>
              <a:rPr lang="en-US" b="1" u="sng" dirty="0">
                <a:solidFill>
                  <a:schemeClr val="tx1"/>
                </a:solidFill>
                <a:cs typeface="Arial" panose="020B0604020202020204" pitchFamily="34" charset="0"/>
              </a:rPr>
              <a:t>63 days </a:t>
            </a:r>
            <a:r>
              <a:rPr lang="en-US" b="1" dirty="0">
                <a:solidFill>
                  <a:schemeClr val="tx1"/>
                </a:solidFill>
                <a:cs typeface="Arial" panose="020B0604020202020204" pitchFamily="34" charset="0"/>
              </a:rPr>
              <a:t>of the date your other coverage ends or you receive notice your group policy is going to end, </a:t>
            </a:r>
            <a:r>
              <a:rPr lang="en-US" b="1" u="sng" dirty="0">
                <a:solidFill>
                  <a:schemeClr val="tx1"/>
                </a:solidFill>
                <a:cs typeface="Arial" panose="020B0604020202020204" pitchFamily="34" charset="0"/>
              </a:rPr>
              <a:t>whichever is later</a:t>
            </a:r>
            <a:r>
              <a:rPr lang="en-US" b="1" dirty="0">
                <a:solidFill>
                  <a:schemeClr val="tx1"/>
                </a:solidFill>
                <a:cs typeface="Arial" panose="020B0604020202020204" pitchFamily="34" charset="0"/>
              </a:rPr>
              <a:t>.</a:t>
            </a:r>
            <a:endParaRPr lang="en-US" dirty="0">
              <a:solidFill>
                <a:schemeClr val="tx1"/>
              </a:solidFill>
            </a:endParaRPr>
          </a:p>
        </p:txBody>
      </p:sp>
      <p:sp>
        <p:nvSpPr>
          <p:cNvPr id="3" name="Footer Placeholder 2">
            <a:extLst>
              <a:ext uri="{FF2B5EF4-FFF2-40B4-BE49-F238E27FC236}">
                <a16:creationId xmlns:a16="http://schemas.microsoft.com/office/drawing/2014/main" id="{B67217AC-4438-44C7-A778-A2BC0C816111}"/>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B27BF4E7-97B9-43EC-8B9C-2F6DF05018BA}"/>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C0566C5E-3CC6-46B6-9789-4E1D438B0D3A}"/>
              </a:ext>
            </a:extLst>
          </p:cNvPr>
          <p:cNvSpPr>
            <a:spLocks noGrp="1"/>
          </p:cNvSpPr>
          <p:nvPr>
            <p:ph type="sldNum" sz="quarter" idx="12"/>
          </p:nvPr>
        </p:nvSpPr>
        <p:spPr/>
        <p:txBody>
          <a:bodyPr/>
          <a:lstStyle/>
          <a:p>
            <a:fld id="{844A7B69-93E2-4D34-896D-EFDD7F03AB74}" type="slidenum">
              <a:rPr lang="en-US" smtClean="0"/>
              <a:t>50</a:t>
            </a:fld>
            <a:endParaRPr lang="en-US"/>
          </a:p>
        </p:txBody>
      </p:sp>
    </p:spTree>
    <p:extLst>
      <p:ext uri="{BB962C8B-B14F-4D97-AF65-F5344CB8AC3E}">
        <p14:creationId xmlns:p14="http://schemas.microsoft.com/office/powerpoint/2010/main" val="1137986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 Resources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D60D79E-3C26-42A3-82E9-B8B01E507CD4}"/>
              </a:ext>
            </a:extLst>
          </p:cNvPr>
          <p:cNvSpPr/>
          <p:nvPr/>
        </p:nvSpPr>
        <p:spPr>
          <a:xfrm>
            <a:off x="576944" y="2332131"/>
            <a:ext cx="11194142" cy="4062651"/>
          </a:xfrm>
          <a:prstGeom prst="rect">
            <a:avLst/>
          </a:prstGeom>
        </p:spPr>
        <p:txBody>
          <a:bodyPr wrap="square">
            <a:spAutoFit/>
          </a:bodyPr>
          <a:lstStyle/>
          <a:p>
            <a:pPr marL="457200" indent="-457200">
              <a:buFont typeface="Wingdings" panose="05000000000000000000" pitchFamily="2" charset="2"/>
              <a:buChar char="Ø"/>
              <a:defRPr/>
            </a:pPr>
            <a:r>
              <a:rPr lang="en-US" altLang="en-US" sz="3200" b="1" dirty="0">
                <a:solidFill>
                  <a:schemeClr val="accent1"/>
                </a:solidFill>
              </a:rPr>
              <a:t> WI SHIP - </a:t>
            </a:r>
            <a:r>
              <a:rPr lang="en-US" altLang="en-US" sz="3200" b="1" dirty="0" err="1">
                <a:solidFill>
                  <a:schemeClr val="accent1"/>
                </a:solidFill>
              </a:rPr>
              <a:t>Medigap</a:t>
            </a:r>
            <a:r>
              <a:rPr lang="en-US" altLang="en-US" sz="3200" b="1" dirty="0">
                <a:solidFill>
                  <a:schemeClr val="accent1"/>
                </a:solidFill>
              </a:rPr>
              <a:t> Helpline</a:t>
            </a:r>
            <a:r>
              <a:rPr lang="en-US" altLang="en-US" sz="3200" dirty="0"/>
              <a:t>		</a:t>
            </a:r>
            <a:r>
              <a:rPr lang="en-US" altLang="en-US" sz="3200" b="1" dirty="0"/>
              <a:t>1-800-242-1060</a:t>
            </a:r>
            <a:br>
              <a:rPr lang="en-US" altLang="en-US" sz="3200" b="1" dirty="0"/>
            </a:br>
            <a:r>
              <a:rPr lang="en-US" altLang="en-US" sz="3200" b="1" dirty="0"/>
              <a:t>		</a:t>
            </a:r>
            <a:r>
              <a:rPr lang="en-US" altLang="en-US" sz="3200" u="sng" dirty="0">
                <a:solidFill>
                  <a:srgbClr val="0070C0"/>
                </a:solidFill>
              </a:rPr>
              <a:t>https://longtermcare.wi.gov/Pages/Medigap.aspx</a:t>
            </a:r>
          </a:p>
          <a:p>
            <a:pPr marL="628650" lvl="1" indent="-171450">
              <a:buFont typeface="Wingdings" panose="05000000000000000000" pitchFamily="2" charset="2"/>
              <a:buChar char="Ø"/>
              <a:defRPr/>
            </a:pPr>
            <a:endParaRPr lang="en-US" altLang="en-US" sz="1000" dirty="0"/>
          </a:p>
          <a:p>
            <a:pPr marL="457200" indent="-457200">
              <a:buFont typeface="Wingdings" panose="05000000000000000000" pitchFamily="2" charset="2"/>
              <a:buChar char="Ø"/>
              <a:defRPr/>
            </a:pPr>
            <a:r>
              <a:rPr lang="en-US" altLang="en-US" sz="3200" b="1" dirty="0">
                <a:solidFill>
                  <a:schemeClr val="accent1"/>
                </a:solidFill>
              </a:rPr>
              <a:t> WI Commissioner of Insurance</a:t>
            </a:r>
            <a:r>
              <a:rPr lang="en-US" altLang="en-US" sz="3200" dirty="0"/>
              <a:t>	</a:t>
            </a:r>
            <a:r>
              <a:rPr lang="en-US" sz="3200" b="1" dirty="0"/>
              <a:t>1-800-236-8517</a:t>
            </a:r>
            <a:endParaRPr lang="en-US" altLang="en-US" sz="3200" dirty="0"/>
          </a:p>
          <a:p>
            <a:pPr>
              <a:defRPr/>
            </a:pPr>
            <a:r>
              <a:rPr lang="en-US" altLang="en-US" sz="3200" dirty="0"/>
              <a:t>							</a:t>
            </a:r>
            <a:r>
              <a:rPr lang="en-US" altLang="en-US" sz="3200" u="sng" dirty="0">
                <a:solidFill>
                  <a:schemeClr val="accent1"/>
                </a:solidFill>
                <a:hlinkClick r:id="rId3"/>
              </a:rPr>
              <a:t>https://oci.wi.gov</a:t>
            </a:r>
            <a:br>
              <a:rPr lang="en-US" altLang="en-US" sz="3200" u="sng" dirty="0">
                <a:solidFill>
                  <a:schemeClr val="accent1"/>
                </a:solidFill>
              </a:rPr>
            </a:br>
            <a:r>
              <a:rPr lang="en-US" altLang="en-US" sz="3200" u="sng" dirty="0"/>
              <a:t> </a:t>
            </a:r>
          </a:p>
          <a:p>
            <a:pPr marL="457200" indent="-457200">
              <a:buFont typeface="Wingdings" panose="05000000000000000000" pitchFamily="2" charset="2"/>
              <a:buChar char="Ø"/>
              <a:defRPr/>
            </a:pPr>
            <a:r>
              <a:rPr lang="en-US" altLang="en-US" sz="3200" b="1" dirty="0">
                <a:solidFill>
                  <a:schemeClr val="accent1"/>
                </a:solidFill>
              </a:rPr>
              <a:t>  Medicare </a:t>
            </a:r>
            <a:r>
              <a:rPr lang="en-US" altLang="en-US" sz="3200" dirty="0"/>
              <a:t>					</a:t>
            </a:r>
            <a:r>
              <a:rPr lang="en-US" altLang="en-US" sz="3200" b="1" dirty="0"/>
              <a:t>1-800-MEDICARE</a:t>
            </a:r>
          </a:p>
          <a:p>
            <a:pPr>
              <a:defRPr/>
            </a:pPr>
            <a:r>
              <a:rPr lang="en-US" altLang="en-US" sz="3200" dirty="0"/>
              <a:t>    							</a:t>
            </a:r>
            <a:r>
              <a:rPr lang="en-US" altLang="en-US" sz="3200" u="sng" dirty="0">
                <a:hlinkClick r:id="rId4"/>
              </a:rPr>
              <a:t>www.Medicare.gov</a:t>
            </a:r>
            <a:br>
              <a:rPr lang="en-US" altLang="en-US" sz="2400" u="sng" dirty="0"/>
            </a:br>
            <a:endParaRPr lang="en-US" altLang="en-US" sz="2400" u="sng" dirty="0"/>
          </a:p>
        </p:txBody>
      </p:sp>
      <p:sp>
        <p:nvSpPr>
          <p:cNvPr id="13" name="Rectangle 12">
            <a:extLst>
              <a:ext uri="{FF2B5EF4-FFF2-40B4-BE49-F238E27FC236}">
                <a16:creationId xmlns:a16="http://schemas.microsoft.com/office/drawing/2014/main" id="{E4876C18-6714-4CF1-B397-813960D4A563}"/>
              </a:ext>
            </a:extLst>
          </p:cNvPr>
          <p:cNvSpPr/>
          <p:nvPr/>
        </p:nvSpPr>
        <p:spPr>
          <a:xfrm>
            <a:off x="576944" y="1458453"/>
            <a:ext cx="5202065" cy="523220"/>
          </a:xfrm>
          <a:prstGeom prst="rect">
            <a:avLst/>
          </a:prstGeom>
          <a:solidFill>
            <a:srgbClr val="FFFF00"/>
          </a:solidFill>
        </p:spPr>
        <p:txBody>
          <a:bodyPr wrap="none">
            <a:spAutoFit/>
          </a:bodyPr>
          <a:lstStyle/>
          <a:p>
            <a:r>
              <a:rPr lang="en-US" altLang="en-US" sz="2800" b="1" dirty="0">
                <a:latin typeface="Arial" panose="020B0604020202020204" pitchFamily="34" charset="0"/>
                <a:cs typeface="Arial" panose="020B0604020202020204" pitchFamily="34" charset="0"/>
              </a:rPr>
              <a:t>Questions and/or assistance:</a:t>
            </a:r>
            <a:endParaRPr lang="en-US" sz="2800" b="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ED97534D-BD04-4AF8-BE32-C1304C020A7D}"/>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48844A55-BE9C-46FD-92BE-30E34FBA4E80}"/>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5BD7096B-81C2-4284-BC7D-288D13E7D0A7}"/>
              </a:ext>
            </a:extLst>
          </p:cNvPr>
          <p:cNvSpPr>
            <a:spLocks noGrp="1"/>
          </p:cNvSpPr>
          <p:nvPr>
            <p:ph type="sldNum" sz="quarter" idx="12"/>
          </p:nvPr>
        </p:nvSpPr>
        <p:spPr/>
        <p:txBody>
          <a:bodyPr/>
          <a:lstStyle/>
          <a:p>
            <a:fld id="{844A7B69-93E2-4D34-896D-EFDD7F03AB74}" type="slidenum">
              <a:rPr lang="en-US" smtClean="0"/>
              <a:t>51</a:t>
            </a:fld>
            <a:endParaRPr lang="en-US"/>
          </a:p>
        </p:txBody>
      </p:sp>
    </p:spTree>
    <p:extLst>
      <p:ext uri="{BB962C8B-B14F-4D97-AF65-F5344CB8AC3E}">
        <p14:creationId xmlns:p14="http://schemas.microsoft.com/office/powerpoint/2010/main" val="2667671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 Plan Finder Tool</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304801" y="1410172"/>
            <a:ext cx="2394857" cy="899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www.medicare.gov</a:t>
            </a:r>
            <a:endParaRPr lang="en-US" b="1" dirty="0">
              <a:solidFill>
                <a:schemeClr val="tx1"/>
              </a:solidFill>
            </a:endParaRPr>
          </a:p>
        </p:txBody>
      </p:sp>
      <p:sp>
        <p:nvSpPr>
          <p:cNvPr id="2" name="Date Placeholder 1">
            <a:extLst>
              <a:ext uri="{FF2B5EF4-FFF2-40B4-BE49-F238E27FC236}">
                <a16:creationId xmlns:a16="http://schemas.microsoft.com/office/drawing/2014/main" id="{1E395004-958B-46F1-8C42-1D1DC49AB927}"/>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8F5F80DD-3AE7-4363-91D4-70F6CAC4EA09}"/>
              </a:ext>
            </a:extLst>
          </p:cNvPr>
          <p:cNvSpPr>
            <a:spLocks noGrp="1"/>
          </p:cNvSpPr>
          <p:nvPr>
            <p:ph type="sldNum" sz="quarter" idx="12"/>
          </p:nvPr>
        </p:nvSpPr>
        <p:spPr/>
        <p:txBody>
          <a:bodyPr/>
          <a:lstStyle/>
          <a:p>
            <a:fld id="{844A7B69-93E2-4D34-896D-EFDD7F03AB74}" type="slidenum">
              <a:rPr lang="en-US" smtClean="0"/>
              <a:t>52</a:t>
            </a:fld>
            <a:endParaRPr lang="en-US"/>
          </a:p>
        </p:txBody>
      </p:sp>
      <p:sp>
        <p:nvSpPr>
          <p:cNvPr id="11" name="TextBox 10">
            <a:extLst>
              <a:ext uri="{FF2B5EF4-FFF2-40B4-BE49-F238E27FC236}">
                <a16:creationId xmlns:a16="http://schemas.microsoft.com/office/drawing/2014/main" id="{BAF08CF9-F029-49B3-B83A-483167718896}"/>
              </a:ext>
            </a:extLst>
          </p:cNvPr>
          <p:cNvSpPr txBox="1"/>
          <p:nvPr/>
        </p:nvSpPr>
        <p:spPr>
          <a:xfrm>
            <a:off x="3046912" y="3250865"/>
            <a:ext cx="6093822" cy="369332"/>
          </a:xfrm>
          <a:prstGeom prst="rect">
            <a:avLst/>
          </a:prstGeom>
          <a:noFill/>
        </p:spPr>
        <p:txBody>
          <a:bodyPr wrap="square">
            <a:spAutoFit/>
          </a:bodyPr>
          <a:lstStyle/>
          <a:p>
            <a:pPr algn="ctr"/>
            <a:r>
              <a:rPr lang="en-US" sz="1800" b="1" dirty="0">
                <a:solidFill>
                  <a:schemeClr val="tx1"/>
                </a:solidFill>
              </a:rPr>
              <a:t>Go to:</a:t>
            </a:r>
          </a:p>
        </p:txBody>
      </p:sp>
      <p:pic>
        <p:nvPicPr>
          <p:cNvPr id="13" name="Picture 12">
            <a:extLst>
              <a:ext uri="{FF2B5EF4-FFF2-40B4-BE49-F238E27FC236}">
                <a16:creationId xmlns:a16="http://schemas.microsoft.com/office/drawing/2014/main" id="{EFE38684-C47E-4A35-82AE-43B38FCB4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446" y="1118612"/>
            <a:ext cx="8386354" cy="5451074"/>
          </a:xfrm>
          <a:prstGeom prst="rect">
            <a:avLst/>
          </a:prstGeom>
        </p:spPr>
      </p:pic>
      <p:sp>
        <p:nvSpPr>
          <p:cNvPr id="14" name="Arrow: Up 13">
            <a:extLst>
              <a:ext uri="{FF2B5EF4-FFF2-40B4-BE49-F238E27FC236}">
                <a16:creationId xmlns:a16="http://schemas.microsoft.com/office/drawing/2014/main" id="{64EA2D12-3AA7-4DF7-A0F9-EB6AB35DCFD2}"/>
              </a:ext>
            </a:extLst>
          </p:cNvPr>
          <p:cNvSpPr/>
          <p:nvPr/>
        </p:nvSpPr>
        <p:spPr>
          <a:xfrm>
            <a:off x="9653451" y="1515291"/>
            <a:ext cx="522515" cy="67926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2692D9D1-4671-4DE0-91EB-11048409238F}"/>
              </a:ext>
            </a:extLst>
          </p:cNvPr>
          <p:cNvSpPr/>
          <p:nvPr/>
        </p:nvSpPr>
        <p:spPr>
          <a:xfrm>
            <a:off x="4859383" y="4637314"/>
            <a:ext cx="313508" cy="75764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810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0" dirty="0">
                <a:latin typeface="Arial" panose="020B0604020202020204" pitchFamily="34" charset="0"/>
                <a:cs typeface="Arial" panose="020B0604020202020204" pitchFamily="34" charset="0"/>
              </a:rPr>
              <a:t>Check Your Knowledge – Question #6</a:t>
            </a:r>
          </a:p>
        </p:txBody>
      </p:sp>
      <p:sp>
        <p:nvSpPr>
          <p:cNvPr id="3" name="Content Placeholder 2"/>
          <p:cNvSpPr>
            <a:spLocks noGrp="1"/>
          </p:cNvSpPr>
          <p:nvPr>
            <p:ph idx="1"/>
          </p:nvPr>
        </p:nvSpPr>
        <p:spPr>
          <a:xfrm>
            <a:off x="1981200" y="1371601"/>
            <a:ext cx="8229600" cy="4525963"/>
          </a:xfrm>
        </p:spPr>
        <p:txBody>
          <a:bodyPr>
            <a:normAutofit/>
          </a:bodyPr>
          <a:lstStyle/>
          <a:p>
            <a:pPr marL="57150" indent="0">
              <a:buNone/>
            </a:pPr>
            <a:r>
              <a:rPr lang="en-US" sz="3200" dirty="0"/>
              <a:t>Medigap (Medicare supplement insurance) policies may help fill in which coverage or cost gaps?</a:t>
            </a:r>
          </a:p>
          <a:p>
            <a:pPr marL="57150" indent="0">
              <a:buNone/>
            </a:pPr>
            <a:endParaRPr lang="en-US" sz="1800" dirty="0"/>
          </a:p>
          <a:p>
            <a:pPr marL="347663" indent="-347663">
              <a:spcAft>
                <a:spcPts val="600"/>
              </a:spcAft>
              <a:buNone/>
            </a:pPr>
            <a:r>
              <a:rPr lang="en-US" sz="3000" dirty="0"/>
              <a:t>a. Part A and/or Part B deductibles</a:t>
            </a:r>
          </a:p>
          <a:p>
            <a:pPr marL="347663" indent="-347663">
              <a:spcAft>
                <a:spcPts val="600"/>
              </a:spcAft>
              <a:buNone/>
            </a:pPr>
            <a:r>
              <a:rPr lang="en-US" sz="3000" dirty="0"/>
              <a:t>b. </a:t>
            </a:r>
            <a:r>
              <a:rPr lang="en-US" sz="3000"/>
              <a:t>Medicare enrollment penalties</a:t>
            </a:r>
            <a:endParaRPr lang="en-US" sz="3000" dirty="0"/>
          </a:p>
          <a:p>
            <a:pPr marL="463550" indent="-463550">
              <a:spcAft>
                <a:spcPts val="600"/>
              </a:spcAft>
              <a:buNone/>
            </a:pPr>
            <a:r>
              <a:rPr lang="en-US" sz="3000" dirty="0"/>
              <a:t>c. Prescription Drug Copays</a:t>
            </a:r>
          </a:p>
          <a:p>
            <a:pPr marL="463550" indent="-463550">
              <a:spcAft>
                <a:spcPts val="600"/>
              </a:spcAft>
              <a:buNone/>
            </a:pPr>
            <a:r>
              <a:rPr lang="en-US" sz="3000" dirty="0"/>
              <a:t>d. Medicare Premiums</a:t>
            </a:r>
          </a:p>
          <a:p>
            <a:pPr marL="463550" indent="-463550"/>
            <a:endParaRPr lang="en-US" dirty="0"/>
          </a:p>
        </p:txBody>
      </p:sp>
      <p:pic>
        <p:nvPicPr>
          <p:cNvPr id="10" name="Picture 9" descr="Moon bridge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600" y="3634582"/>
            <a:ext cx="2428154" cy="1821116"/>
          </a:xfrm>
          <a:prstGeom prst="rect">
            <a:avLst/>
          </a:prstGeom>
        </p:spPr>
      </p:pic>
      <p:sp>
        <p:nvSpPr>
          <p:cNvPr id="4" name="Footer Placeholder 3">
            <a:extLst>
              <a:ext uri="{FF2B5EF4-FFF2-40B4-BE49-F238E27FC236}">
                <a16:creationId xmlns:a16="http://schemas.microsoft.com/office/drawing/2014/main" id="{43E5805E-1F9B-4A15-8B89-53F9D01128A3}"/>
              </a:ext>
            </a:extLst>
          </p:cNvPr>
          <p:cNvSpPr>
            <a:spLocks noGrp="1"/>
          </p:cNvSpPr>
          <p:nvPr>
            <p:ph type="ftr" sz="quarter" idx="3"/>
          </p:nvPr>
        </p:nvSpPr>
        <p:spPr/>
        <p:txBody>
          <a:bodyPr/>
          <a:lstStyle/>
          <a:p>
            <a:r>
              <a:rPr lang="en-US">
                <a:solidFill>
                  <a:prstClr val="black"/>
                </a:solidFill>
              </a:rPr>
              <a:t>November 15, 2025 Welcome to Medicare Presentation</a:t>
            </a:r>
            <a:endParaRPr lang="en-US" dirty="0">
              <a:solidFill>
                <a:prstClr val="black"/>
              </a:solidFill>
            </a:endParaRPr>
          </a:p>
        </p:txBody>
      </p:sp>
      <p:sp>
        <p:nvSpPr>
          <p:cNvPr id="5" name="Date Placeholder 4">
            <a:extLst>
              <a:ext uri="{FF2B5EF4-FFF2-40B4-BE49-F238E27FC236}">
                <a16:creationId xmlns:a16="http://schemas.microsoft.com/office/drawing/2014/main" id="{02F900E3-DA38-4997-A3B3-66BEFC9609CE}"/>
              </a:ext>
            </a:extLst>
          </p:cNvPr>
          <p:cNvSpPr>
            <a:spLocks noGrp="1"/>
          </p:cNvSpPr>
          <p:nvPr>
            <p:ph type="dt" sz="half" idx="2"/>
          </p:nvPr>
        </p:nvSpPr>
        <p:spPr/>
        <p:txBody>
          <a:bodyPr/>
          <a:lstStyle/>
          <a:p>
            <a:r>
              <a:rPr lang="en-US">
                <a:solidFill>
                  <a:prstClr val="black"/>
                </a:solidFill>
              </a:rPr>
              <a:t>10/20/2025</a:t>
            </a:r>
            <a:endParaRPr lang="en-US" dirty="0">
              <a:solidFill>
                <a:prstClr val="black"/>
              </a:solidFill>
            </a:endParaRPr>
          </a:p>
        </p:txBody>
      </p:sp>
      <p:sp>
        <p:nvSpPr>
          <p:cNvPr id="6" name="Slide Number Placeholder 5">
            <a:extLst>
              <a:ext uri="{FF2B5EF4-FFF2-40B4-BE49-F238E27FC236}">
                <a16:creationId xmlns:a16="http://schemas.microsoft.com/office/drawing/2014/main" id="{84AAA501-21EF-475B-A646-1D1BC07254A8}"/>
              </a:ext>
            </a:extLst>
          </p:cNvPr>
          <p:cNvSpPr>
            <a:spLocks noGrp="1"/>
          </p:cNvSpPr>
          <p:nvPr>
            <p:ph type="sldNum" sz="quarter" idx="4"/>
          </p:nvPr>
        </p:nvSpPr>
        <p:spPr/>
        <p:txBody>
          <a:bodyPr/>
          <a:lstStyle/>
          <a:p>
            <a:fld id="{78C0CC3C-85F1-4D86-9B70-8D9F8B17F046}"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42588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3271777" y="2840627"/>
            <a:ext cx="5648445" cy="1864885"/>
            <a:chOff x="6375680" y="2034890"/>
            <a:chExt cx="3113831" cy="1162617"/>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0037" y="2034890"/>
              <a:ext cx="785116" cy="542779"/>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6375680" y="2666782"/>
              <a:ext cx="3113831" cy="530725"/>
            </a:xfrm>
            <a:prstGeom prst="rect">
              <a:avLst/>
            </a:prstGeom>
            <a:noFill/>
          </p:spPr>
          <p:txBody>
            <a:bodyPr wrap="square" rtlCol="0">
              <a:spAutoFit/>
            </a:bodyPr>
            <a:lstStyle/>
            <a:p>
              <a:pPr algn="ctr"/>
              <a:r>
                <a:rPr lang="en-US" sz="2400" b="1" dirty="0">
                  <a:solidFill>
                    <a:schemeClr val="tx2"/>
                  </a:solidFill>
                </a:rPr>
                <a:t>Part D</a:t>
              </a:r>
            </a:p>
            <a:p>
              <a:pPr algn="ctr"/>
              <a:r>
                <a:rPr lang="en-US" sz="2400" dirty="0">
                  <a:solidFill>
                    <a:schemeClr val="tx2"/>
                  </a:solidFill>
                </a:rPr>
                <a:t>Medicare prescription drug coverage</a:t>
              </a:r>
            </a:p>
          </p:txBody>
        </p:sp>
      </p:grpSp>
      <p:sp>
        <p:nvSpPr>
          <p:cNvPr id="2" name="Footer Placeholder 1">
            <a:extLst>
              <a:ext uri="{FF2B5EF4-FFF2-40B4-BE49-F238E27FC236}">
                <a16:creationId xmlns:a16="http://schemas.microsoft.com/office/drawing/2014/main" id="{6963DF75-8467-4F60-B3F3-21C0C657934B}"/>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D3CDF33F-451F-49E9-80D5-FE7F633CB232}"/>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8BAF62CA-C61E-4C14-9D22-C457B12C0F04}"/>
              </a:ext>
            </a:extLst>
          </p:cNvPr>
          <p:cNvSpPr>
            <a:spLocks noGrp="1"/>
          </p:cNvSpPr>
          <p:nvPr>
            <p:ph type="sldNum" sz="quarter" idx="12"/>
          </p:nvPr>
        </p:nvSpPr>
        <p:spPr/>
        <p:txBody>
          <a:bodyPr/>
          <a:lstStyle/>
          <a:p>
            <a:fld id="{844A7B69-93E2-4D34-896D-EFDD7F03AB74}" type="slidenum">
              <a:rPr lang="en-US" smtClean="0"/>
              <a:t>54</a:t>
            </a:fld>
            <a:endParaRPr lang="en-US"/>
          </a:p>
        </p:txBody>
      </p:sp>
    </p:spTree>
    <p:extLst>
      <p:ext uri="{BB962C8B-B14F-4D97-AF65-F5344CB8AC3E}">
        <p14:creationId xmlns:p14="http://schemas.microsoft.com/office/powerpoint/2010/main" val="110432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40BF32-EF9A-4DA2-8CDB-1C11303044BB}"/>
              </a:ext>
            </a:extLst>
          </p:cNvPr>
          <p:cNvSpPr/>
          <p:nvPr/>
        </p:nvSpPr>
        <p:spPr>
          <a:xfrm>
            <a:off x="1712422" y="1299724"/>
            <a:ext cx="9565178" cy="4467890"/>
          </a:xfrm>
          <a:prstGeom prst="rect">
            <a:avLst/>
          </a:prstGeom>
        </p:spPr>
        <p:txBody>
          <a:bodyPr wrap="square">
            <a:spAutoFit/>
          </a:bodyPr>
          <a:lstStyle/>
          <a:p>
            <a:pPr marL="457200" indent="-457200" defTabSz="514324">
              <a:spcBef>
                <a:spcPts val="1200"/>
              </a:spcBef>
              <a:buFont typeface="Wingdings" panose="05000000000000000000" pitchFamily="2" charset="2"/>
              <a:buChar char="Ø"/>
            </a:pPr>
            <a:r>
              <a:rPr lang="en-US" sz="2800" b="1" dirty="0">
                <a:solidFill>
                  <a:schemeClr val="accent1"/>
                </a:solidFill>
              </a:rPr>
              <a:t>Covers FDA-approved prescription drugs</a:t>
            </a:r>
          </a:p>
          <a:p>
            <a:pPr marL="676265" lvl="1" indent="-219065" defTabSz="514324">
              <a:spcBef>
                <a:spcPts val="1200"/>
              </a:spcBef>
              <a:buFont typeface="Wingdings" panose="05000000000000000000" pitchFamily="2" charset="2"/>
              <a:buChar char="§"/>
            </a:pPr>
            <a:r>
              <a:rPr lang="en-US" sz="2800" dirty="0">
                <a:solidFill>
                  <a:prstClr val="black"/>
                </a:solidFill>
              </a:rPr>
              <a:t>You need to be enrolled in Medicare Part A </a:t>
            </a:r>
            <a:r>
              <a:rPr lang="en-US" sz="2800" i="1" dirty="0">
                <a:solidFill>
                  <a:prstClr val="black"/>
                </a:solidFill>
              </a:rPr>
              <a:t>and/or</a:t>
            </a:r>
            <a:r>
              <a:rPr lang="en-US" sz="2800" dirty="0">
                <a:solidFill>
                  <a:prstClr val="black"/>
                </a:solidFill>
              </a:rPr>
              <a:t> Part B</a:t>
            </a:r>
          </a:p>
          <a:p>
            <a:pPr marL="676265" lvl="1" indent="-219065" defTabSz="514324">
              <a:spcBef>
                <a:spcPts val="1200"/>
              </a:spcBef>
              <a:buFont typeface="Wingdings" panose="05000000000000000000" pitchFamily="2" charset="2"/>
              <a:buChar char="§"/>
            </a:pPr>
            <a:r>
              <a:rPr lang="en-US" sz="2800" dirty="0">
                <a:solidFill>
                  <a:prstClr val="black"/>
                </a:solidFill>
              </a:rPr>
              <a:t>To receive Part D coverage, you must enroll in a Part D Plan </a:t>
            </a:r>
          </a:p>
          <a:p>
            <a:pPr marL="676265" lvl="1" indent="-219065" defTabSz="514324">
              <a:spcBef>
                <a:spcPts val="1200"/>
              </a:spcBef>
              <a:buFont typeface="Wingdings" panose="05000000000000000000" pitchFamily="2" charset="2"/>
              <a:buChar char="§"/>
            </a:pPr>
            <a:r>
              <a:rPr lang="en-US" sz="2800" dirty="0">
                <a:solidFill>
                  <a:prstClr val="black"/>
                </a:solidFill>
              </a:rPr>
              <a:t>Run by private companies contracted with Medicare</a:t>
            </a:r>
          </a:p>
          <a:p>
            <a:pPr marL="676265" lvl="1" indent="-219065" defTabSz="514324">
              <a:spcBef>
                <a:spcPts val="1200"/>
              </a:spcBef>
              <a:buFont typeface="Wingdings" panose="05000000000000000000" pitchFamily="2" charset="2"/>
              <a:buChar char="§"/>
            </a:pPr>
            <a:r>
              <a:rPr lang="en-US" sz="2800" dirty="0">
                <a:solidFill>
                  <a:prstClr val="black"/>
                </a:solidFill>
              </a:rPr>
              <a:t>Part D Plans are provided through:</a:t>
            </a:r>
          </a:p>
          <a:p>
            <a:pPr marL="1048928" lvl="2" indent="-342900" defTabSz="514324">
              <a:spcBef>
                <a:spcPts val="451"/>
              </a:spcBef>
              <a:buFont typeface="Wingdings" panose="05000000000000000000" pitchFamily="2" charset="2"/>
              <a:buChar char="§"/>
            </a:pPr>
            <a:r>
              <a:rPr lang="en-US" sz="2400" dirty="0"/>
              <a:t>Stand alone Medicare Prescription Drug Plans </a:t>
            </a:r>
            <a:br>
              <a:rPr lang="en-US" sz="2400" dirty="0"/>
            </a:br>
            <a:r>
              <a:rPr lang="en-US" sz="2400" dirty="0"/>
              <a:t>(PDPs) that work with Original Medicare</a:t>
            </a:r>
          </a:p>
          <a:p>
            <a:pPr marL="1048928" lvl="2" indent="-342900" defTabSz="514324">
              <a:spcBef>
                <a:spcPts val="451"/>
              </a:spcBef>
              <a:spcAft>
                <a:spcPts val="1200"/>
              </a:spcAft>
              <a:buFont typeface="Wingdings" panose="05000000000000000000" pitchFamily="2" charset="2"/>
              <a:buChar char="§"/>
            </a:pPr>
            <a:r>
              <a:rPr lang="en-US" sz="2400" dirty="0"/>
              <a:t>Medicare Advantage </a:t>
            </a:r>
            <a:br>
              <a:rPr lang="en-US" sz="2400" dirty="0"/>
            </a:br>
            <a:r>
              <a:rPr lang="en-US" sz="2400" dirty="0"/>
              <a:t>Prescription Drug Plans (MA-PDPs)</a:t>
            </a: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13" name="TextBox 12">
            <a:extLst>
              <a:ext uri="{FF2B5EF4-FFF2-40B4-BE49-F238E27FC236}">
                <a16:creationId xmlns:a16="http://schemas.microsoft.com/office/drawing/2014/main" id="{CA0EBE9D-89CA-437F-A4C0-B83D1F6A2A4F}"/>
              </a:ext>
            </a:extLst>
          </p:cNvPr>
          <p:cNvSpPr txBox="1"/>
          <p:nvPr/>
        </p:nvSpPr>
        <p:spPr>
          <a:xfrm>
            <a:off x="8766629" y="4109581"/>
            <a:ext cx="3079481" cy="1877437"/>
          </a:xfrm>
          <a:prstGeom prst="rect">
            <a:avLst/>
          </a:prstGeom>
          <a:solidFill>
            <a:srgbClr val="FFFF00"/>
          </a:solidFill>
          <a:ln>
            <a:solidFill>
              <a:schemeClr val="accent1">
                <a:lumMod val="50000"/>
              </a:schemeClr>
            </a:solidFill>
          </a:ln>
        </p:spPr>
        <p:txBody>
          <a:bodyPr wrap="square" rtlCol="0">
            <a:spAutoFit/>
          </a:bodyPr>
          <a:lstStyle/>
          <a:p>
            <a:pPr algn="ctr">
              <a:defRPr/>
            </a:pPr>
            <a:endParaRPr lang="en-US" altLang="en-US" sz="800" dirty="0">
              <a:cs typeface="Arial" panose="020B0604020202020204" pitchFamily="34" charset="0"/>
            </a:endParaRPr>
          </a:p>
          <a:p>
            <a:pPr algn="ctr">
              <a:defRPr/>
            </a:pPr>
            <a:r>
              <a:rPr lang="en-US" altLang="en-US" sz="2400" b="1" dirty="0">
                <a:cs typeface="Arial" panose="020B0604020202020204" pitchFamily="34" charset="0"/>
              </a:rPr>
              <a:t>Compare plans and enroll using the </a:t>
            </a:r>
          </a:p>
          <a:p>
            <a:pPr algn="ctr">
              <a:defRPr/>
            </a:pPr>
            <a:r>
              <a:rPr lang="en-US" altLang="en-US" sz="2400" b="1" dirty="0">
                <a:cs typeface="Arial" panose="020B0604020202020204" pitchFamily="34" charset="0"/>
              </a:rPr>
              <a:t>Plan Finder Tool: </a:t>
            </a:r>
            <a:r>
              <a:rPr lang="en-US" altLang="en-US" sz="2400" b="1" dirty="0">
                <a:solidFill>
                  <a:srgbClr val="000000"/>
                </a:solidFill>
                <a:cs typeface="Arial" panose="020B0604020202020204" pitchFamily="34" charset="0"/>
              </a:rPr>
              <a:t>www.medicare.gov</a:t>
            </a:r>
          </a:p>
          <a:p>
            <a:pPr>
              <a:defRPr/>
            </a:pPr>
            <a:endParaRPr lang="en-US" altLang="en-US" sz="1200" b="1" dirty="0">
              <a:solidFill>
                <a:srgbClr val="000000"/>
              </a:solidFill>
              <a:cs typeface="Arial" panose="020B0604020202020204" pitchFamily="34" charset="0"/>
            </a:endParaRPr>
          </a:p>
        </p:txBody>
      </p:sp>
      <p:sp>
        <p:nvSpPr>
          <p:cNvPr id="3" name="Footer Placeholder 2">
            <a:extLst>
              <a:ext uri="{FF2B5EF4-FFF2-40B4-BE49-F238E27FC236}">
                <a16:creationId xmlns:a16="http://schemas.microsoft.com/office/drawing/2014/main" id="{7DF9DDFA-CF08-4C48-8C6A-F5DAB0B30B9D}"/>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CC2B7DA4-8840-43CA-9245-C9B1463B0D92}"/>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B60ED223-1ECA-40BC-B96E-2030B8C1B6A2}"/>
              </a:ext>
            </a:extLst>
          </p:cNvPr>
          <p:cNvSpPr>
            <a:spLocks noGrp="1"/>
          </p:cNvSpPr>
          <p:nvPr>
            <p:ph type="sldNum" sz="quarter" idx="12"/>
          </p:nvPr>
        </p:nvSpPr>
        <p:spPr/>
        <p:txBody>
          <a:bodyPr/>
          <a:lstStyle/>
          <a:p>
            <a:fld id="{844A7B69-93E2-4D34-896D-EFDD7F03AB74}" type="slidenum">
              <a:rPr lang="en-US" smtClean="0"/>
              <a:t>55</a:t>
            </a:fld>
            <a:endParaRPr lang="en-US"/>
          </a:p>
        </p:txBody>
      </p:sp>
    </p:spTree>
    <p:extLst>
      <p:ext uri="{BB962C8B-B14F-4D97-AF65-F5344CB8AC3E}">
        <p14:creationId xmlns:p14="http://schemas.microsoft.com/office/powerpoint/2010/main" val="10923812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Coverage</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32845" y="1666808"/>
            <a:ext cx="1466303" cy="1560027"/>
            <a:chOff x="6536509" y="2516447"/>
            <a:chExt cx="1909569" cy="1583694"/>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976" y="2516447"/>
              <a:ext cx="669229"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6536509" y="3006581"/>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2" name="Rectangle 1">
            <a:extLst>
              <a:ext uri="{FF2B5EF4-FFF2-40B4-BE49-F238E27FC236}">
                <a16:creationId xmlns:a16="http://schemas.microsoft.com/office/drawing/2014/main" id="{EA95CB36-4B99-45D0-97C8-1C33F9EC47EB}"/>
              </a:ext>
            </a:extLst>
          </p:cNvPr>
          <p:cNvSpPr/>
          <p:nvPr/>
        </p:nvSpPr>
        <p:spPr>
          <a:xfrm flipH="1">
            <a:off x="2014327" y="1405198"/>
            <a:ext cx="3299791" cy="523220"/>
          </a:xfrm>
          <a:prstGeom prst="rect">
            <a:avLst/>
          </a:prstGeom>
        </p:spPr>
        <p:txBody>
          <a:bodyPr wrap="square">
            <a:spAutoFit/>
          </a:bodyPr>
          <a:lstStyle/>
          <a:p>
            <a:pPr algn="ctr"/>
            <a:r>
              <a:rPr lang="en-US" altLang="en-US" sz="2800" b="1" dirty="0">
                <a:latin typeface="Arial" panose="020B0604020202020204" pitchFamily="34" charset="0"/>
                <a:cs typeface="Arial" panose="020B0604020202020204" pitchFamily="34" charset="0"/>
              </a:rPr>
              <a:t>What IS Covered: </a:t>
            </a:r>
            <a:endParaRPr lang="en-US" sz="28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1754738" y="1928418"/>
            <a:ext cx="4288253" cy="4401205"/>
          </a:xfrm>
          <a:prstGeom prst="rect">
            <a:avLst/>
          </a:prstGeom>
          <a:solidFill>
            <a:schemeClr val="accent6">
              <a:lumMod val="20000"/>
              <a:lumOff val="80000"/>
            </a:schemeClr>
          </a:solidFill>
        </p:spPr>
        <p:txBody>
          <a:bodyPr wrap="square">
            <a:spAutoFit/>
          </a:bodyPr>
          <a:lstStyle/>
          <a:p>
            <a:pPr marL="342900" indent="-342900">
              <a:spcAft>
                <a:spcPts val="1200"/>
              </a:spcAft>
              <a:buFont typeface="Wingdings" panose="05000000000000000000" pitchFamily="2" charset="2"/>
              <a:buChar char="§"/>
            </a:pPr>
            <a:r>
              <a:rPr lang="en-US" altLang="en-US" sz="2000" dirty="0">
                <a:cs typeface="Arial" charset="0"/>
              </a:rPr>
              <a:t>Prescribed medications</a:t>
            </a:r>
          </a:p>
          <a:p>
            <a:pPr marL="342900" indent="-342900">
              <a:spcAft>
                <a:spcPts val="1200"/>
              </a:spcAft>
              <a:buFont typeface="Wingdings" panose="05000000000000000000" pitchFamily="2" charset="2"/>
              <a:buChar char="§"/>
            </a:pPr>
            <a:r>
              <a:rPr lang="en-US" altLang="en-US" sz="2000" dirty="0">
                <a:cs typeface="Arial" charset="0"/>
              </a:rPr>
              <a:t>Medications that are included in a plan’s formulary (Not all medications are covered by all plans.)</a:t>
            </a:r>
          </a:p>
          <a:p>
            <a:pPr marL="342900" indent="-342900">
              <a:spcAft>
                <a:spcPts val="1200"/>
              </a:spcAft>
              <a:buFont typeface="Wingdings" panose="05000000000000000000" pitchFamily="2" charset="2"/>
              <a:buChar char="§"/>
            </a:pPr>
            <a:r>
              <a:rPr lang="en-US" altLang="en-US" sz="2000" dirty="0">
                <a:cs typeface="Arial" charset="0"/>
              </a:rPr>
              <a:t>The law excludes certain medications from coverage under Part D.</a:t>
            </a:r>
          </a:p>
          <a:p>
            <a:pPr marL="342900" indent="-342900">
              <a:spcAft>
                <a:spcPts val="1200"/>
              </a:spcAft>
              <a:buFont typeface="Wingdings" panose="05000000000000000000" pitchFamily="2" charset="2"/>
              <a:buChar char="§"/>
            </a:pPr>
            <a:r>
              <a:rPr lang="en-US" altLang="en-US" sz="2000" dirty="0">
                <a:cs typeface="Arial" charset="0"/>
              </a:rPr>
              <a:t>Medications must be for medically prescribed use and FDA approved.</a:t>
            </a:r>
          </a:p>
          <a:p>
            <a:pPr marL="342900" indent="-342900">
              <a:buFont typeface="Wingdings" panose="05000000000000000000" pitchFamily="2" charset="2"/>
              <a:buChar char="§"/>
            </a:pPr>
            <a:r>
              <a:rPr lang="en-US" altLang="en-US" sz="2000" dirty="0">
                <a:cs typeface="Arial" charset="0"/>
              </a:rPr>
              <a:t>Insulin and needles and syringes for the administration of insulin</a:t>
            </a:r>
          </a:p>
        </p:txBody>
      </p:sp>
      <p:sp>
        <p:nvSpPr>
          <p:cNvPr id="10" name="TextBox 9"/>
          <p:cNvSpPr txBox="1"/>
          <p:nvPr/>
        </p:nvSpPr>
        <p:spPr>
          <a:xfrm>
            <a:off x="6861313" y="2025565"/>
            <a:ext cx="4704521" cy="4247317"/>
          </a:xfrm>
          <a:prstGeom prst="rect">
            <a:avLst/>
          </a:prstGeom>
          <a:solidFill>
            <a:schemeClr val="accent2">
              <a:lumMod val="20000"/>
              <a:lumOff val="80000"/>
            </a:schemeClr>
          </a:solidFill>
        </p:spPr>
        <p:txBody>
          <a:bodyPr wrap="square" rtlCol="0">
            <a:spAutoFit/>
          </a:bodyPr>
          <a:lstStyle/>
          <a:p>
            <a:pPr marL="342900" indent="-342900">
              <a:spcAft>
                <a:spcPts val="600"/>
              </a:spcAft>
              <a:buFont typeface="Wingdings" panose="05000000000000000000" pitchFamily="2" charset="2"/>
              <a:buChar char="§"/>
            </a:pPr>
            <a:r>
              <a:rPr lang="en-US" altLang="en-US" sz="2000" dirty="0">
                <a:cs typeface="Arial" charset="0"/>
              </a:rPr>
              <a:t>Medications that are not on a plan’s formulary are </a:t>
            </a:r>
            <a:r>
              <a:rPr lang="en-US" altLang="en-US" sz="2000" i="1" dirty="0">
                <a:cs typeface="Arial" charset="0"/>
              </a:rPr>
              <a:t>usually</a:t>
            </a:r>
            <a:r>
              <a:rPr lang="en-US" altLang="en-US" sz="2000" dirty="0">
                <a:cs typeface="Arial" charset="0"/>
              </a:rPr>
              <a:t> not covered.</a:t>
            </a:r>
          </a:p>
          <a:p>
            <a:pPr marL="342900" indent="-342900">
              <a:spcAft>
                <a:spcPts val="600"/>
              </a:spcAft>
              <a:buFont typeface="Wingdings" panose="05000000000000000000" pitchFamily="2" charset="2"/>
              <a:buChar char="§"/>
            </a:pPr>
            <a:r>
              <a:rPr lang="en-US" altLang="en-US" sz="2000" dirty="0">
                <a:cs typeface="Arial" charset="0"/>
              </a:rPr>
              <a:t>Non-prescription, over-the-counter drugs</a:t>
            </a:r>
          </a:p>
          <a:p>
            <a:pPr marL="342900" indent="-342900">
              <a:spcAft>
                <a:spcPts val="600"/>
              </a:spcAft>
              <a:buFont typeface="Wingdings" panose="05000000000000000000" pitchFamily="2" charset="2"/>
              <a:buChar char="§"/>
            </a:pPr>
            <a:r>
              <a:rPr lang="en-US" altLang="en-US" sz="20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000" dirty="0">
                <a:cs typeface="Arial" charset="0"/>
              </a:rPr>
              <a:t>Vitamins and minerals</a:t>
            </a:r>
          </a:p>
          <a:p>
            <a:pPr marL="342900" indent="-342900">
              <a:spcAft>
                <a:spcPts val="600"/>
              </a:spcAft>
              <a:buFont typeface="Wingdings" panose="05000000000000000000" pitchFamily="2" charset="2"/>
              <a:buChar char="§"/>
            </a:pPr>
            <a:r>
              <a:rPr lang="en-US" altLang="en-US" sz="2000" dirty="0">
                <a:cs typeface="Arial" charset="0"/>
              </a:rPr>
              <a:t>Cough medicine</a:t>
            </a:r>
          </a:p>
          <a:p>
            <a:pPr marL="342900" indent="-342900">
              <a:spcAft>
                <a:spcPts val="600"/>
              </a:spcAft>
              <a:buFont typeface="Wingdings" panose="05000000000000000000" pitchFamily="2" charset="2"/>
              <a:buChar char="§"/>
            </a:pPr>
            <a:r>
              <a:rPr lang="en-US" altLang="en-US" sz="2000" dirty="0">
                <a:cs typeface="Arial" charset="0"/>
              </a:rPr>
              <a:t>ED medications</a:t>
            </a:r>
          </a:p>
          <a:p>
            <a:pPr marL="342900" indent="-342900">
              <a:buFont typeface="Wingdings" panose="05000000000000000000" pitchFamily="2" charset="2"/>
              <a:buChar char="§"/>
            </a:pPr>
            <a:r>
              <a:rPr lang="en-US" altLang="en-US" sz="2000" dirty="0">
                <a:cs typeface="Arial" charset="0"/>
              </a:rPr>
              <a:t>Drugs for cosmetic purposes</a:t>
            </a:r>
          </a:p>
          <a:p>
            <a:pPr marL="800100" lvl="1" indent="-342900">
              <a:buFont typeface="Wingdings" panose="05000000000000000000" pitchFamily="2" charset="2"/>
              <a:buChar char="§"/>
            </a:pPr>
            <a:r>
              <a:rPr lang="en-US" altLang="en-US" sz="2000" dirty="0">
                <a:cs typeface="Arial" charset="0"/>
              </a:rPr>
              <a:t>Weight loss or weight gain</a:t>
            </a:r>
          </a:p>
          <a:p>
            <a:pPr marL="800100" lvl="1" indent="-342900">
              <a:buFont typeface="Wingdings" panose="05000000000000000000" pitchFamily="2" charset="2"/>
              <a:buChar char="§"/>
            </a:pPr>
            <a:r>
              <a:rPr lang="en-US" altLang="en-US" sz="2000" dirty="0">
                <a:cs typeface="Arial" charset="0"/>
              </a:rPr>
              <a:t>Hair loss</a:t>
            </a:r>
          </a:p>
        </p:txBody>
      </p:sp>
      <p:sp>
        <p:nvSpPr>
          <p:cNvPr id="11" name="TextBox 10"/>
          <p:cNvSpPr txBox="1"/>
          <p:nvPr/>
        </p:nvSpPr>
        <p:spPr>
          <a:xfrm>
            <a:off x="7073348" y="1405198"/>
            <a:ext cx="4280452"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What is NOT Covered:</a:t>
            </a:r>
          </a:p>
        </p:txBody>
      </p:sp>
      <p:sp>
        <p:nvSpPr>
          <p:cNvPr id="5" name="Footer Placeholder 4">
            <a:extLst>
              <a:ext uri="{FF2B5EF4-FFF2-40B4-BE49-F238E27FC236}">
                <a16:creationId xmlns:a16="http://schemas.microsoft.com/office/drawing/2014/main" id="{D8B7BD0E-7083-44F5-B96B-23E6C57A358C}"/>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5CAD2745-28D7-4D21-AF16-146DD8C5C40C}"/>
              </a:ext>
            </a:extLst>
          </p:cNvPr>
          <p:cNvSpPr>
            <a:spLocks noGrp="1"/>
          </p:cNvSpPr>
          <p:nvPr>
            <p:ph type="dt" sz="half" idx="10"/>
          </p:nvPr>
        </p:nvSpPr>
        <p:spPr/>
        <p:txBody>
          <a:bodyPr/>
          <a:lstStyle/>
          <a:p>
            <a:r>
              <a:rPr lang="en-US"/>
              <a:t>10/20/2025</a:t>
            </a:r>
          </a:p>
        </p:txBody>
      </p:sp>
      <p:sp>
        <p:nvSpPr>
          <p:cNvPr id="12" name="Slide Number Placeholder 11">
            <a:extLst>
              <a:ext uri="{FF2B5EF4-FFF2-40B4-BE49-F238E27FC236}">
                <a16:creationId xmlns:a16="http://schemas.microsoft.com/office/drawing/2014/main" id="{DE5A6F2B-0F83-428A-B3C8-271C0F6EF2BB}"/>
              </a:ext>
            </a:extLst>
          </p:cNvPr>
          <p:cNvSpPr>
            <a:spLocks noGrp="1"/>
          </p:cNvSpPr>
          <p:nvPr>
            <p:ph type="sldNum" sz="quarter" idx="12"/>
          </p:nvPr>
        </p:nvSpPr>
        <p:spPr/>
        <p:txBody>
          <a:bodyPr/>
          <a:lstStyle/>
          <a:p>
            <a:fld id="{844A7B69-93E2-4D34-896D-EFDD7F03AB74}" type="slidenum">
              <a:rPr lang="en-US" smtClean="0"/>
              <a:t>56</a:t>
            </a:fld>
            <a:endParaRPr lang="en-US"/>
          </a:p>
        </p:txBody>
      </p:sp>
    </p:spTree>
    <p:extLst>
      <p:ext uri="{BB962C8B-B14F-4D97-AF65-F5344CB8AC3E}">
        <p14:creationId xmlns:p14="http://schemas.microsoft.com/office/powerpoint/2010/main" val="1618253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Enrollment </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0" y="1604259"/>
            <a:ext cx="1466303" cy="2334650"/>
            <a:chOff x="7108784" y="1808184"/>
            <a:chExt cx="1909568" cy="2370068"/>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2" name="Rectangle 1">
            <a:extLst>
              <a:ext uri="{FF2B5EF4-FFF2-40B4-BE49-F238E27FC236}">
                <a16:creationId xmlns:a16="http://schemas.microsoft.com/office/drawing/2014/main" id="{D740BF32-EF9A-4DA2-8CDB-1C11303044BB}"/>
              </a:ext>
            </a:extLst>
          </p:cNvPr>
          <p:cNvSpPr/>
          <p:nvPr/>
        </p:nvSpPr>
        <p:spPr>
          <a:xfrm>
            <a:off x="1430866" y="1180462"/>
            <a:ext cx="10615991" cy="5345053"/>
          </a:xfrm>
          <a:prstGeom prst="rect">
            <a:avLst/>
          </a:prstGeom>
        </p:spPr>
        <p:txBody>
          <a:bodyPr wrap="square">
            <a:spAutoFit/>
          </a:bodyPr>
          <a:lstStyle/>
          <a:p>
            <a:pPr marL="342900" indent="-342900" defTabSz="514324">
              <a:spcBef>
                <a:spcPts val="451"/>
              </a:spcBef>
              <a:buFont typeface="Wingdings" panose="05000000000000000000" pitchFamily="2" charset="2"/>
              <a:buChar char="Ø"/>
            </a:pPr>
            <a:r>
              <a:rPr lang="en-US" sz="2400" b="1" dirty="0">
                <a:solidFill>
                  <a:schemeClr val="accent1"/>
                </a:solidFill>
              </a:rPr>
              <a:t>Initial Enrollment Period (IEP)</a:t>
            </a:r>
          </a:p>
          <a:p>
            <a:pPr marL="676265" lvl="1" indent="-219065" defTabSz="514324">
              <a:spcBef>
                <a:spcPts val="451"/>
              </a:spcBef>
              <a:buFont typeface="Wingdings" panose="05000000000000000000" pitchFamily="2" charset="2"/>
              <a:buChar char="§"/>
            </a:pPr>
            <a:r>
              <a:rPr lang="en-US" sz="2400" b="1" dirty="0">
                <a:solidFill>
                  <a:prstClr val="black"/>
                </a:solidFill>
              </a:rPr>
              <a:t>3 </a:t>
            </a:r>
            <a:r>
              <a:rPr lang="en-US" sz="2400" b="1" dirty="0">
                <a:cs typeface="Arial" panose="020B0604020202020204" pitchFamily="34" charset="0"/>
              </a:rPr>
              <a:t>months prior, month of, and 3 months after starting Medicare</a:t>
            </a:r>
            <a:endParaRPr lang="en-US" sz="2400" b="1" dirty="0">
              <a:solidFill>
                <a:prstClr val="black"/>
              </a:solidFill>
            </a:endParaRPr>
          </a:p>
          <a:p>
            <a:pPr marL="342900" indent="-342900" defTabSz="514324">
              <a:spcBef>
                <a:spcPts val="451"/>
              </a:spcBef>
              <a:buFont typeface="Wingdings" panose="05000000000000000000" pitchFamily="2" charset="2"/>
              <a:buChar char="Ø"/>
            </a:pPr>
            <a:r>
              <a:rPr lang="en-US" sz="2400" b="1" dirty="0">
                <a:solidFill>
                  <a:schemeClr val="accent1"/>
                </a:solidFill>
              </a:rPr>
              <a:t>Annual Open Enrollment Period </a:t>
            </a:r>
          </a:p>
          <a:p>
            <a:pPr marL="676265" lvl="1" indent="-219065" defTabSz="514324">
              <a:spcBef>
                <a:spcPts val="451"/>
              </a:spcBef>
              <a:buFont typeface="Wingdings" panose="05000000000000000000" pitchFamily="2" charset="2"/>
              <a:buChar char="§"/>
            </a:pPr>
            <a:r>
              <a:rPr lang="en-US" sz="2400" b="1" dirty="0">
                <a:cs typeface="Arial" panose="020B0604020202020204" pitchFamily="34" charset="0"/>
              </a:rPr>
              <a:t>October 15 - December 7, </a:t>
            </a:r>
            <a:r>
              <a:rPr lang="en-US" sz="2400" dirty="0">
                <a:cs typeface="Arial" panose="020B0604020202020204" pitchFamily="34" charset="0"/>
              </a:rPr>
              <a:t>for coverage starting January 1</a:t>
            </a:r>
            <a:r>
              <a:rPr lang="en-US" sz="2400" baseline="30000" dirty="0">
                <a:cs typeface="Arial" panose="020B0604020202020204" pitchFamily="34" charset="0"/>
              </a:rPr>
              <a:t>st</a:t>
            </a:r>
            <a:r>
              <a:rPr lang="en-US" sz="2400" dirty="0">
                <a:cs typeface="Arial" panose="020B0604020202020204" pitchFamily="34" charset="0"/>
              </a:rPr>
              <a:t>  of the following year</a:t>
            </a:r>
            <a:endParaRPr lang="en-US" sz="2400" dirty="0">
              <a:solidFill>
                <a:prstClr val="black"/>
              </a:solidFill>
            </a:endParaRPr>
          </a:p>
          <a:p>
            <a:pPr marL="342900" indent="-342900" defTabSz="514324">
              <a:spcBef>
                <a:spcPts val="451"/>
              </a:spcBef>
              <a:buFont typeface="Wingdings" panose="05000000000000000000" pitchFamily="2" charset="2"/>
              <a:buChar char="Ø"/>
            </a:pPr>
            <a:r>
              <a:rPr lang="en-US" sz="2400" b="1" dirty="0">
                <a:solidFill>
                  <a:schemeClr val="accent1"/>
                </a:solidFill>
              </a:rPr>
              <a:t>Medicare Advantage Open Enrollment Period</a:t>
            </a:r>
          </a:p>
          <a:p>
            <a:pPr marL="676265" lvl="1" indent="-219065" defTabSz="514324">
              <a:spcBef>
                <a:spcPts val="451"/>
              </a:spcBef>
              <a:buFont typeface="Wingdings" panose="05000000000000000000" pitchFamily="2" charset="2"/>
              <a:buChar char="§"/>
            </a:pPr>
            <a:r>
              <a:rPr lang="en-US" sz="2400" b="1" dirty="0">
                <a:solidFill>
                  <a:prstClr val="black"/>
                </a:solidFill>
              </a:rPr>
              <a:t>January 1 – March 31, </a:t>
            </a:r>
            <a:r>
              <a:rPr lang="en-US" sz="2400" dirty="0">
                <a:solidFill>
                  <a:prstClr val="black"/>
                </a:solidFill>
              </a:rPr>
              <a:t>only for people </a:t>
            </a:r>
            <a:r>
              <a:rPr lang="en-US" sz="2400" u="sng" dirty="0">
                <a:solidFill>
                  <a:prstClr val="black"/>
                </a:solidFill>
              </a:rPr>
              <a:t>already enrolled</a:t>
            </a:r>
            <a:r>
              <a:rPr lang="en-US" sz="2400" dirty="0">
                <a:solidFill>
                  <a:prstClr val="black"/>
                </a:solidFill>
              </a:rPr>
              <a:t> in an Advantage plan</a:t>
            </a:r>
          </a:p>
          <a:p>
            <a:pPr marL="342900" indent="-342900" defTabSz="514324">
              <a:spcBef>
                <a:spcPts val="451"/>
              </a:spcBef>
              <a:buFont typeface="Wingdings" panose="05000000000000000000" pitchFamily="2" charset="2"/>
              <a:buChar char="Ø"/>
            </a:pPr>
            <a:r>
              <a:rPr lang="en-US" sz="2400" b="1" dirty="0">
                <a:solidFill>
                  <a:schemeClr val="accent1"/>
                </a:solidFill>
              </a:rPr>
              <a:t>Special Enrollment Period (SEP)</a:t>
            </a:r>
          </a:p>
          <a:p>
            <a:pPr marL="676265" lvl="1" indent="-219065" defTabSz="514324">
              <a:spcBef>
                <a:spcPts val="451"/>
              </a:spcBef>
              <a:buFont typeface="Wingdings" panose="05000000000000000000" pitchFamily="2" charset="2"/>
              <a:buChar char="§"/>
            </a:pPr>
            <a:r>
              <a:rPr lang="en-US" sz="2400" dirty="0">
                <a:cs typeface="Arial" panose="020B0604020202020204" pitchFamily="34" charset="0"/>
              </a:rPr>
              <a:t>Under certain circumstances, you may be able to change your Medicare prescription drug coverage outside of your IEP and the Annual Open Enrollment Period. Examples: moving out of your plan’s service area, loss of Medicaid, Medicare ends your plan’s coverage, etc.</a:t>
            </a:r>
          </a:p>
          <a:p>
            <a:pPr lvl="2" defTabSz="514324">
              <a:spcBef>
                <a:spcPts val="451"/>
              </a:spcBef>
            </a:pPr>
            <a:endParaRPr lang="en-US" sz="2000" dirty="0"/>
          </a:p>
        </p:txBody>
      </p:sp>
      <p:sp>
        <p:nvSpPr>
          <p:cNvPr id="10" name="Rectangle 9"/>
          <p:cNvSpPr/>
          <p:nvPr/>
        </p:nvSpPr>
        <p:spPr>
          <a:xfrm>
            <a:off x="0" y="4588584"/>
            <a:ext cx="1756228" cy="17430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IMPORTANT:</a:t>
            </a:r>
            <a:r>
              <a:rPr lang="en-US" sz="2000" b="1" dirty="0">
                <a:solidFill>
                  <a:schemeClr val="tx1"/>
                </a:solidFill>
              </a:rPr>
              <a:t> Review your plan coverage every year!</a:t>
            </a:r>
          </a:p>
        </p:txBody>
      </p:sp>
      <p:sp>
        <p:nvSpPr>
          <p:cNvPr id="3" name="Footer Placeholder 2">
            <a:extLst>
              <a:ext uri="{FF2B5EF4-FFF2-40B4-BE49-F238E27FC236}">
                <a16:creationId xmlns:a16="http://schemas.microsoft.com/office/drawing/2014/main" id="{8B479D7A-A27A-434A-A3A6-DF90E343D898}"/>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C251D7CA-1F0C-463E-BCDB-DFF1E47E1CF1}"/>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6E42B903-2645-432B-BBB4-DC9DFB8E0349}"/>
              </a:ext>
            </a:extLst>
          </p:cNvPr>
          <p:cNvSpPr>
            <a:spLocks noGrp="1"/>
          </p:cNvSpPr>
          <p:nvPr>
            <p:ph type="sldNum" sz="quarter" idx="12"/>
          </p:nvPr>
        </p:nvSpPr>
        <p:spPr/>
        <p:txBody>
          <a:bodyPr/>
          <a:lstStyle/>
          <a:p>
            <a:fld id="{844A7B69-93E2-4D34-896D-EFDD7F03AB74}" type="slidenum">
              <a:rPr lang="en-US" smtClean="0"/>
              <a:t>57</a:t>
            </a:fld>
            <a:endParaRPr lang="en-US"/>
          </a:p>
        </p:txBody>
      </p:sp>
    </p:spTree>
    <p:extLst>
      <p:ext uri="{BB962C8B-B14F-4D97-AF65-F5344CB8AC3E}">
        <p14:creationId xmlns:p14="http://schemas.microsoft.com/office/powerpoint/2010/main" val="4253586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2026 Costs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1712422" y="1352236"/>
            <a:ext cx="9663159" cy="5531386"/>
          </a:xfrm>
          <a:prstGeom prst="rect">
            <a:avLst/>
          </a:prstGeom>
        </p:spPr>
        <p:txBody>
          <a:bodyPr wrap="square">
            <a:spAutoFit/>
          </a:bodyPr>
          <a:lstStyle/>
          <a:p>
            <a:pPr marL="800100" lvl="1" indent="-342900">
              <a:lnSpc>
                <a:spcPct val="80000"/>
              </a:lnSpc>
              <a:spcAft>
                <a:spcPts val="1200"/>
              </a:spcAft>
              <a:buFont typeface="Wingdings" panose="05000000000000000000" pitchFamily="2" charset="2"/>
              <a:buChar char="Ø"/>
            </a:pPr>
            <a:r>
              <a:rPr lang="en-US" altLang="en-US" sz="2400" b="1" dirty="0">
                <a:solidFill>
                  <a:schemeClr val="accent1"/>
                </a:solidFill>
                <a:latin typeface="Arial" panose="020B0604020202020204" pitchFamily="34" charset="0"/>
                <a:cs typeface="Arial" panose="020B0604020202020204" pitchFamily="34" charset="0"/>
              </a:rPr>
              <a:t>Premiums, Deductibles, and Copays or Coinsurance</a:t>
            </a:r>
          </a:p>
          <a:p>
            <a:pPr marL="1257300" lvl="2" indent="-342900">
              <a:lnSpc>
                <a:spcPct val="80000"/>
              </a:lnSpc>
              <a:spcAft>
                <a:spcPts val="1200"/>
              </a:spcAft>
              <a:buFont typeface="Wingdings" panose="05000000000000000000" pitchFamily="2" charset="2"/>
              <a:buChar char="§"/>
            </a:pPr>
            <a:r>
              <a:rPr lang="en-US" altLang="en-US" sz="2400" dirty="0">
                <a:cs typeface="Arial" charset="0"/>
              </a:rPr>
              <a:t>Costs vary by plan and change </a:t>
            </a:r>
            <a:r>
              <a:rPr lang="en-US" altLang="en-US" sz="2400" b="1" dirty="0">
                <a:cs typeface="Arial" charset="0"/>
              </a:rPr>
              <a:t>annually</a:t>
            </a:r>
            <a:endParaRPr lang="en-US" altLang="en-US" sz="2400" dirty="0">
              <a:cs typeface="Arial" charset="0"/>
            </a:endParaRPr>
          </a:p>
          <a:p>
            <a:pPr marL="1257300" lvl="2" indent="-342900">
              <a:lnSpc>
                <a:spcPct val="80000"/>
              </a:lnSpc>
              <a:spcAft>
                <a:spcPts val="1200"/>
              </a:spcAft>
              <a:buFont typeface="Wingdings" panose="05000000000000000000" pitchFamily="2" charset="2"/>
              <a:buChar char="§"/>
            </a:pPr>
            <a:r>
              <a:rPr lang="en-US" altLang="en-US" sz="2400" dirty="0">
                <a:cs typeface="Arial" charset="0"/>
              </a:rPr>
              <a:t>2026 premiums: $0 to $116/month estimate</a:t>
            </a:r>
          </a:p>
          <a:p>
            <a:pPr marL="1257300" lvl="2" indent="-342900">
              <a:lnSpc>
                <a:spcPct val="80000"/>
              </a:lnSpc>
              <a:spcAft>
                <a:spcPts val="1200"/>
              </a:spcAft>
              <a:buFont typeface="Wingdings" panose="05000000000000000000" pitchFamily="2" charset="2"/>
              <a:buChar char="§"/>
            </a:pPr>
            <a:r>
              <a:rPr lang="en-US" altLang="en-US" sz="2400" dirty="0">
                <a:cs typeface="Arial" charset="0"/>
              </a:rPr>
              <a:t>2026 national base beneficiary premium: $38.99</a:t>
            </a:r>
          </a:p>
          <a:p>
            <a:pPr marL="1257300" lvl="2" indent="-342900">
              <a:lnSpc>
                <a:spcPct val="80000"/>
              </a:lnSpc>
              <a:spcAft>
                <a:spcPts val="1200"/>
              </a:spcAft>
              <a:buFont typeface="Wingdings" panose="05000000000000000000" pitchFamily="2" charset="2"/>
              <a:buChar char="§"/>
            </a:pPr>
            <a:r>
              <a:rPr lang="en-US" altLang="en-US" sz="2400" dirty="0">
                <a:cs typeface="Arial" charset="0"/>
              </a:rPr>
              <a:t>2026 deductible: $615 max or less</a:t>
            </a:r>
          </a:p>
          <a:p>
            <a:pPr marL="1257300" lvl="2" indent="-342900">
              <a:lnSpc>
                <a:spcPct val="80000"/>
              </a:lnSpc>
              <a:spcAft>
                <a:spcPts val="1200"/>
              </a:spcAft>
              <a:buFont typeface="Wingdings" panose="05000000000000000000" pitchFamily="2" charset="2"/>
              <a:buChar char="§"/>
            </a:pPr>
            <a:r>
              <a:rPr lang="en-US" altLang="en-US" sz="2400" dirty="0">
                <a:cs typeface="Arial" charset="0"/>
              </a:rPr>
              <a:t>2026 OOP Max: $2,100</a:t>
            </a:r>
          </a:p>
          <a:p>
            <a:pPr marL="1257300" lvl="2" indent="-342900">
              <a:lnSpc>
                <a:spcPct val="80000"/>
              </a:lnSpc>
              <a:spcAft>
                <a:spcPts val="3000"/>
              </a:spcAft>
              <a:buFont typeface="Wingdings" panose="05000000000000000000" pitchFamily="2" charset="2"/>
              <a:buChar char="§"/>
            </a:pPr>
            <a:r>
              <a:rPr lang="en-US" altLang="en-US" sz="2400" dirty="0">
                <a:cs typeface="Arial" charset="0"/>
              </a:rPr>
              <a:t>Copays and coinsurance may vary per plan, per drug, per pharmacy</a:t>
            </a:r>
          </a:p>
          <a:p>
            <a:pPr marL="800100" lvl="1" indent="-342900">
              <a:lnSpc>
                <a:spcPct val="80000"/>
              </a:lnSpc>
              <a:spcAft>
                <a:spcPts val="1200"/>
              </a:spcAft>
              <a:buFont typeface="Wingdings" panose="05000000000000000000" pitchFamily="2" charset="2"/>
              <a:buChar char="Ø"/>
            </a:pPr>
            <a:r>
              <a:rPr lang="en-US" altLang="en-US" sz="2400" b="1" dirty="0">
                <a:solidFill>
                  <a:schemeClr val="accent1"/>
                </a:solidFill>
                <a:latin typeface="Arial" panose="020B0604020202020204" pitchFamily="34" charset="0"/>
                <a:cs typeface="Arial" panose="020B0604020202020204" pitchFamily="34" charset="0"/>
              </a:rPr>
              <a:t>Income-Related Monthly Adjustment Amount (IRMAA)</a:t>
            </a:r>
          </a:p>
          <a:p>
            <a:pPr marL="1257300" lvl="2" indent="-342900">
              <a:lnSpc>
                <a:spcPct val="80000"/>
              </a:lnSpc>
              <a:spcAft>
                <a:spcPts val="1200"/>
              </a:spcAft>
              <a:buFont typeface="Wingdings" panose="05000000000000000000" pitchFamily="2" charset="2"/>
              <a:buChar char="§"/>
            </a:pPr>
            <a:r>
              <a:rPr lang="en-US" altLang="en-US" sz="2400" dirty="0">
                <a:cs typeface="Arial" charset="0"/>
              </a:rPr>
              <a:t>People with Part D and higher incomes, about 5% of beneficiaries, pay an additional amount on top of their premium called an IRMAA</a:t>
            </a:r>
          </a:p>
          <a:p>
            <a:pPr lvl="1">
              <a:lnSpc>
                <a:spcPct val="80000"/>
              </a:lnSpc>
            </a:pPr>
            <a:endParaRPr lang="en-US" altLang="en-US" sz="2200" dirty="0">
              <a:cs typeface="Arial"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2" name="Footer Placeholder 1">
            <a:extLst>
              <a:ext uri="{FF2B5EF4-FFF2-40B4-BE49-F238E27FC236}">
                <a16:creationId xmlns:a16="http://schemas.microsoft.com/office/drawing/2014/main" id="{BB592A93-EDA1-4878-8CE1-2E2B4DAC0EAC}"/>
              </a:ext>
            </a:extLst>
          </p:cNvPr>
          <p:cNvSpPr>
            <a:spLocks noGrp="1"/>
          </p:cNvSpPr>
          <p:nvPr>
            <p:ph type="ftr" sz="quarter" idx="11"/>
          </p:nvPr>
        </p:nvSpPr>
        <p:spPr/>
        <p:txBody>
          <a:bodyPr/>
          <a:lstStyle/>
          <a:p>
            <a:r>
              <a:rPr lang="en-US"/>
              <a:t>November 15, 2025 Welcome to Medicare Presentation</a:t>
            </a:r>
            <a:endParaRPr lang="en-US" dirty="0"/>
          </a:p>
        </p:txBody>
      </p:sp>
      <p:sp>
        <p:nvSpPr>
          <p:cNvPr id="5" name="Date Placeholder 4">
            <a:extLst>
              <a:ext uri="{FF2B5EF4-FFF2-40B4-BE49-F238E27FC236}">
                <a16:creationId xmlns:a16="http://schemas.microsoft.com/office/drawing/2014/main" id="{B895BE63-93F5-46C5-88DA-BFD57AA95960}"/>
              </a:ext>
            </a:extLst>
          </p:cNvPr>
          <p:cNvSpPr>
            <a:spLocks noGrp="1"/>
          </p:cNvSpPr>
          <p:nvPr>
            <p:ph type="dt" sz="half" idx="10"/>
          </p:nvPr>
        </p:nvSpPr>
        <p:spPr/>
        <p:txBody>
          <a:bodyPr/>
          <a:lstStyle/>
          <a:p>
            <a:r>
              <a:rPr lang="en-US"/>
              <a:t>10/20/2025</a:t>
            </a:r>
            <a:endParaRPr lang="en-US" dirty="0"/>
          </a:p>
        </p:txBody>
      </p:sp>
      <p:sp>
        <p:nvSpPr>
          <p:cNvPr id="6" name="Slide Number Placeholder 5">
            <a:extLst>
              <a:ext uri="{FF2B5EF4-FFF2-40B4-BE49-F238E27FC236}">
                <a16:creationId xmlns:a16="http://schemas.microsoft.com/office/drawing/2014/main" id="{789AC61A-3C03-406C-B28A-13D3D3020F8B}"/>
              </a:ext>
            </a:extLst>
          </p:cNvPr>
          <p:cNvSpPr>
            <a:spLocks noGrp="1"/>
          </p:cNvSpPr>
          <p:nvPr>
            <p:ph type="sldNum" sz="quarter" idx="12"/>
          </p:nvPr>
        </p:nvSpPr>
        <p:spPr/>
        <p:txBody>
          <a:bodyPr/>
          <a:lstStyle/>
          <a:p>
            <a:fld id="{844A7B69-93E2-4D34-896D-EFDD7F03AB74}" type="slidenum">
              <a:rPr lang="en-US" smtClean="0"/>
              <a:t>58</a:t>
            </a:fld>
            <a:endParaRPr lang="en-US" dirty="0"/>
          </a:p>
        </p:txBody>
      </p:sp>
    </p:spTree>
    <p:extLst>
      <p:ext uri="{BB962C8B-B14F-4D97-AF65-F5344CB8AC3E}">
        <p14:creationId xmlns:p14="http://schemas.microsoft.com/office/powerpoint/2010/main" val="1867464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38773"/>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2025 IRMAA</a:t>
            </a:r>
          </a:p>
          <a:p>
            <a:pPr algn="ctr"/>
            <a:r>
              <a:rPr lang="en-US" sz="1400" dirty="0">
                <a:solidFill>
                  <a:schemeClr val="bg1"/>
                </a:solidFill>
                <a:latin typeface="Arial" panose="020B0604020202020204" pitchFamily="34" charset="0"/>
                <a:cs typeface="Arial" panose="020B0604020202020204" pitchFamily="34" charset="0"/>
              </a:rPr>
              <a:t>IRMAA brackets for 2026 won’t be announced until November 2025**</a:t>
            </a:r>
          </a:p>
        </p:txBody>
      </p:sp>
      <p:sp>
        <p:nvSpPr>
          <p:cNvPr id="5" name="Rectangle 1"/>
          <p:cNvSpPr>
            <a:spLocks noChangeArrowheads="1"/>
          </p:cNvSpPr>
          <p:nvPr/>
        </p:nvSpPr>
        <p:spPr bwMode="auto">
          <a:xfrm>
            <a:off x="1092200"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0F0F0F"/>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0F5C434F-2744-4866-9B4C-0EC5460D72D8}"/>
              </a:ext>
            </a:extLst>
          </p:cNvPr>
          <p:cNvSpPr txBox="1"/>
          <p:nvPr/>
        </p:nvSpPr>
        <p:spPr>
          <a:xfrm>
            <a:off x="1373331" y="1107996"/>
            <a:ext cx="9445338" cy="400110"/>
          </a:xfrm>
          <a:prstGeom prst="rect">
            <a:avLst/>
          </a:prstGeom>
          <a:solidFill>
            <a:srgbClr val="FFFF00"/>
          </a:solidFill>
        </p:spPr>
        <p:txBody>
          <a:bodyPr wrap="square" rtlCol="0">
            <a:spAutoFit/>
          </a:bodyPr>
          <a:lstStyle/>
          <a:p>
            <a:pPr algn="ctr"/>
            <a:r>
              <a:rPr lang="en-US" sz="2000" b="1" dirty="0"/>
              <a:t>Income reported to IRS for 2023 is basis for what you pay in 2025 for Part D premium:</a:t>
            </a:r>
          </a:p>
        </p:txBody>
      </p:sp>
      <p:pic>
        <p:nvPicPr>
          <p:cNvPr id="6" name="Picture 5">
            <a:extLst>
              <a:ext uri="{FF2B5EF4-FFF2-40B4-BE49-F238E27FC236}">
                <a16:creationId xmlns:a16="http://schemas.microsoft.com/office/drawing/2014/main" id="{A31A01B9-459F-4469-BCC7-D2FEBCA115FC}"/>
              </a:ext>
            </a:extLst>
          </p:cNvPr>
          <p:cNvPicPr>
            <a:picLocks noChangeAspect="1"/>
          </p:cNvPicPr>
          <p:nvPr/>
        </p:nvPicPr>
        <p:blipFill>
          <a:blip r:embed="rId3"/>
          <a:stretch>
            <a:fillRect/>
          </a:stretch>
        </p:blipFill>
        <p:spPr>
          <a:xfrm>
            <a:off x="2357437" y="1450956"/>
            <a:ext cx="7477125" cy="5419725"/>
          </a:xfrm>
          <a:prstGeom prst="rect">
            <a:avLst/>
          </a:prstGeom>
        </p:spPr>
      </p:pic>
      <p:sp>
        <p:nvSpPr>
          <p:cNvPr id="2" name="Date Placeholder 1">
            <a:extLst>
              <a:ext uri="{FF2B5EF4-FFF2-40B4-BE49-F238E27FC236}">
                <a16:creationId xmlns:a16="http://schemas.microsoft.com/office/drawing/2014/main" id="{48A12640-8FB0-4D19-80D2-B292E41FD140}"/>
              </a:ext>
            </a:extLst>
          </p:cNvPr>
          <p:cNvSpPr>
            <a:spLocks noGrp="1"/>
          </p:cNvSpPr>
          <p:nvPr>
            <p:ph type="dt" sz="half" idx="10"/>
          </p:nvPr>
        </p:nvSpPr>
        <p:spPr/>
        <p:txBody>
          <a:bodyPr/>
          <a:lstStyle/>
          <a:p>
            <a:r>
              <a:rPr lang="en-US"/>
              <a:t>10/20/2025</a:t>
            </a:r>
          </a:p>
        </p:txBody>
      </p:sp>
      <p:sp>
        <p:nvSpPr>
          <p:cNvPr id="8" name="Slide Number Placeholder 7">
            <a:extLst>
              <a:ext uri="{FF2B5EF4-FFF2-40B4-BE49-F238E27FC236}">
                <a16:creationId xmlns:a16="http://schemas.microsoft.com/office/drawing/2014/main" id="{0135459A-E62C-4C16-A0FA-885497221519}"/>
              </a:ext>
            </a:extLst>
          </p:cNvPr>
          <p:cNvSpPr>
            <a:spLocks noGrp="1"/>
          </p:cNvSpPr>
          <p:nvPr>
            <p:ph type="sldNum" sz="quarter" idx="12"/>
          </p:nvPr>
        </p:nvSpPr>
        <p:spPr/>
        <p:txBody>
          <a:bodyPr/>
          <a:lstStyle/>
          <a:p>
            <a:fld id="{844A7B69-93E2-4D34-896D-EFDD7F03AB74}" type="slidenum">
              <a:rPr lang="en-US" smtClean="0"/>
              <a:t>59</a:t>
            </a:fld>
            <a:endParaRPr lang="en-US"/>
          </a:p>
        </p:txBody>
      </p:sp>
    </p:spTree>
    <p:extLst>
      <p:ext uri="{BB962C8B-B14F-4D97-AF65-F5344CB8AC3E}">
        <p14:creationId xmlns:p14="http://schemas.microsoft.com/office/powerpoint/2010/main" val="372954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96883" y="1577009"/>
            <a:ext cx="11400311" cy="4961903"/>
          </a:xfrm>
        </p:spPr>
        <p:txBody>
          <a:bodyPr>
            <a:normAutofit fontScale="92500" lnSpcReduction="10000"/>
          </a:bodyPr>
          <a:lstStyle/>
          <a:p>
            <a:pPr marL="457200" indent="-457200" algn="l">
              <a:buFont typeface="Wingdings" panose="05000000000000000000" pitchFamily="2" charset="2"/>
              <a:buChar char="Ø"/>
            </a:pPr>
            <a:r>
              <a:rPr lang="en-US" sz="3200" b="1" dirty="0">
                <a:solidFill>
                  <a:schemeClr val="accent1"/>
                </a:solidFill>
                <a:cs typeface="Arial" panose="020B0604020202020204" pitchFamily="34" charset="0"/>
              </a:rPr>
              <a:t>Social Security Administration (SSA)</a:t>
            </a:r>
          </a:p>
          <a:p>
            <a:pPr marL="914400" lvl="1" indent="-457200" algn="l">
              <a:buFont typeface="Wingdings" panose="05000000000000000000" pitchFamily="2" charset="2"/>
              <a:buChar char="§"/>
            </a:pPr>
            <a:r>
              <a:rPr lang="en-US" sz="3000" dirty="0">
                <a:cs typeface="Arial" panose="020B0604020202020204" pitchFamily="34" charset="0"/>
              </a:rPr>
              <a:t>Establishes eligibility, enrolls most </a:t>
            </a:r>
          </a:p>
          <a:p>
            <a:pPr lvl="1" algn="l"/>
            <a:r>
              <a:rPr lang="en-US" sz="3000" dirty="0">
                <a:cs typeface="Arial" panose="020B0604020202020204" pitchFamily="34" charset="0"/>
              </a:rPr>
              <a:t>	individuals &amp; collects premium </a:t>
            </a:r>
          </a:p>
          <a:p>
            <a:pPr lvl="1" algn="l"/>
            <a:r>
              <a:rPr lang="en-US" sz="3000" dirty="0">
                <a:cs typeface="Arial" panose="020B0604020202020204" pitchFamily="34" charset="0"/>
              </a:rPr>
              <a:t>	payments</a:t>
            </a:r>
          </a:p>
          <a:p>
            <a:pPr lvl="1" algn="l"/>
            <a:endParaRPr lang="en-US" sz="3200" b="1" dirty="0">
              <a:solidFill>
                <a:schemeClr val="accent1"/>
              </a:solidFill>
              <a:cs typeface="Arial" panose="020B0604020202020204" pitchFamily="34" charset="0"/>
            </a:endParaRPr>
          </a:p>
          <a:p>
            <a:pPr marL="457200" indent="-457200" algn="l">
              <a:buFont typeface="Wingdings" panose="05000000000000000000" pitchFamily="2" charset="2"/>
              <a:buChar char="Ø"/>
            </a:pPr>
            <a:r>
              <a:rPr lang="en-US" sz="3200" b="1" dirty="0">
                <a:solidFill>
                  <a:schemeClr val="accent1"/>
                </a:solidFill>
                <a:cs typeface="Arial" panose="020B0604020202020204" pitchFamily="34" charset="0"/>
              </a:rPr>
              <a:t>Centers for Medicare &amp; Medicaid Services </a:t>
            </a:r>
            <a:br>
              <a:rPr lang="en-US" sz="3200" b="1" dirty="0">
                <a:solidFill>
                  <a:schemeClr val="accent1"/>
                </a:solidFill>
                <a:cs typeface="Arial" panose="020B0604020202020204" pitchFamily="34" charset="0"/>
              </a:rPr>
            </a:br>
            <a:r>
              <a:rPr lang="en-US" sz="3200" b="1" dirty="0">
                <a:solidFill>
                  <a:schemeClr val="accent1"/>
                </a:solidFill>
                <a:cs typeface="Arial" panose="020B0604020202020204" pitchFamily="34" charset="0"/>
              </a:rPr>
              <a:t>(CMS)</a:t>
            </a:r>
          </a:p>
          <a:p>
            <a:pPr marL="914400" lvl="1" indent="-457200" algn="l">
              <a:buFont typeface="Wingdings" panose="05000000000000000000" pitchFamily="2" charset="2"/>
              <a:buChar char="§"/>
            </a:pPr>
            <a:r>
              <a:rPr lang="en-US" sz="3000" dirty="0">
                <a:cs typeface="Arial" panose="020B0604020202020204" pitchFamily="34" charset="0"/>
              </a:rPr>
              <a:t>Administers insurance program benefits</a:t>
            </a:r>
          </a:p>
          <a:p>
            <a:pPr marL="457200" indent="-457200" algn="l">
              <a:buFont typeface="Wingdings" panose="05000000000000000000" pitchFamily="2" charset="2"/>
              <a:buChar char="Ø"/>
            </a:pPr>
            <a:endParaRPr lang="en-US" sz="3200" b="1" dirty="0">
              <a:solidFill>
                <a:schemeClr val="accent1"/>
              </a:solidFill>
              <a:cs typeface="Arial" panose="020B0604020202020204" pitchFamily="34" charset="0"/>
            </a:endParaRPr>
          </a:p>
          <a:p>
            <a:pPr marL="457200" indent="-457200" algn="l">
              <a:buFont typeface="Wingdings" panose="05000000000000000000" pitchFamily="2" charset="2"/>
              <a:buChar char="Ø"/>
            </a:pPr>
            <a:r>
              <a:rPr lang="en-US" sz="3200" b="1" dirty="0">
                <a:solidFill>
                  <a:schemeClr val="accent1"/>
                </a:solidFill>
                <a:cs typeface="Arial" panose="020B0604020202020204" pitchFamily="34" charset="0"/>
              </a:rPr>
              <a:t>Railroad Retirement Board (RRB)</a:t>
            </a:r>
          </a:p>
          <a:p>
            <a:pPr marL="914400" lvl="1" indent="-457200" algn="l">
              <a:buFont typeface="Wingdings" panose="05000000000000000000" pitchFamily="2" charset="2"/>
              <a:buChar char="§"/>
            </a:pPr>
            <a:r>
              <a:rPr lang="en-US" sz="3000" dirty="0">
                <a:cs typeface="Arial" panose="020B0604020202020204" pitchFamily="34" charset="0"/>
              </a:rPr>
              <a:t>Enrolls railroad retirees</a:t>
            </a:r>
          </a:p>
          <a:p>
            <a:pPr marL="342900" indent="-342900" algn="l">
              <a:buFont typeface="Arial" panose="020B0604020202020204" pitchFamily="34" charset="0"/>
              <a:buChar char="•"/>
            </a:pPr>
            <a:endParaRPr lang="en-US" sz="3200" dirty="0">
              <a:cs typeface="Arial" panose="020B0604020202020204" pitchFamily="34" charset="0"/>
            </a:endParaRPr>
          </a:p>
          <a:p>
            <a:pPr lvl="1" algn="l"/>
            <a:endParaRPr lang="en-US" sz="2800" dirty="0">
              <a:cs typeface="Arial" panose="020B0604020202020204" pitchFamily="34" charset="0"/>
            </a:endParaRPr>
          </a:p>
          <a:p>
            <a:pPr lvl="1" algn="l"/>
            <a:endParaRPr lang="en-US" sz="2800" dirty="0">
              <a:cs typeface="Arial" panose="020B0604020202020204" pitchFamily="34" charset="0"/>
            </a:endParaRPr>
          </a:p>
          <a:p>
            <a:pPr marL="800100" lvl="1" indent="-342900" algn="l">
              <a:buFont typeface="Arial" panose="020B0604020202020204" pitchFamily="34" charset="0"/>
              <a:buChar char="•"/>
            </a:pPr>
            <a:endParaRPr lang="en-US" sz="2800" dirty="0">
              <a:cs typeface="Arial" panose="020B0604020202020204" pitchFamily="34" charset="0"/>
            </a:endParaRPr>
          </a:p>
          <a:p>
            <a:pPr marL="800100" lvl="1" indent="-342900" algn="l">
              <a:buFont typeface="Arial" panose="020B0604020202020204" pitchFamily="34" charset="0"/>
              <a:buChar char="•"/>
            </a:pPr>
            <a:endParaRPr lang="en-US" sz="2400" dirty="0">
              <a:cs typeface="Arial" panose="020B0604020202020204" pitchFamily="34" charset="0"/>
            </a:endParaRPr>
          </a:p>
          <a:p>
            <a:pPr lvl="1" algn="l"/>
            <a:endParaRPr lang="en-US" sz="2800" dirty="0"/>
          </a:p>
          <a:p>
            <a:pPr marL="800100" lvl="1" indent="-342900" algn="l">
              <a:buFont typeface="Arial" panose="020B0604020202020204" pitchFamily="34" charset="0"/>
              <a:buChar char="•"/>
            </a:pPr>
            <a:endParaRPr lang="en-US" sz="2800" dirty="0"/>
          </a:p>
          <a:p>
            <a:endParaRPr lang="en-US" sz="54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 - Who runs Medicare?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2" descr="C:\Users\lja4\AppData\Local\Microsoft\Windows\Temporary Internet Files\Content.IE5\PR886JZ9\1200px-Centers_for_Medicare_and_Medicaid_Services_logo.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7948" y="3266695"/>
            <a:ext cx="2401040" cy="13376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8689352" y="1273741"/>
            <a:ext cx="1725949" cy="1725949"/>
          </a:xfrm>
          <a:prstGeom prst="rect">
            <a:avLst/>
          </a:prstGeom>
        </p:spPr>
      </p:pic>
      <p:pic>
        <p:nvPicPr>
          <p:cNvPr id="9" name="Picture 8"/>
          <p:cNvPicPr>
            <a:picLocks noChangeAspect="1"/>
          </p:cNvPicPr>
          <p:nvPr/>
        </p:nvPicPr>
        <p:blipFill>
          <a:blip r:embed="rId5"/>
          <a:stretch>
            <a:fillRect/>
          </a:stretch>
        </p:blipFill>
        <p:spPr>
          <a:xfrm>
            <a:off x="8547948" y="4860244"/>
            <a:ext cx="1867353" cy="1867353"/>
          </a:xfrm>
          <a:prstGeom prst="rect">
            <a:avLst/>
          </a:prstGeom>
        </p:spPr>
      </p:pic>
      <p:pic>
        <p:nvPicPr>
          <p:cNvPr id="5" name="Picture 4">
            <a:extLst>
              <a:ext uri="{FF2B5EF4-FFF2-40B4-BE49-F238E27FC236}">
                <a16:creationId xmlns:a16="http://schemas.microsoft.com/office/drawing/2014/main" id="{E4F52C72-6CB0-400A-A0EA-852BF8F57EDE}"/>
              </a:ext>
            </a:extLst>
          </p:cNvPr>
          <p:cNvPicPr>
            <a:picLocks noChangeAspect="1"/>
          </p:cNvPicPr>
          <p:nvPr/>
        </p:nvPicPr>
        <p:blipFill>
          <a:blip r:embed="rId6"/>
          <a:stretch>
            <a:fillRect/>
          </a:stretch>
        </p:blipFill>
        <p:spPr>
          <a:xfrm>
            <a:off x="4276186" y="6471697"/>
            <a:ext cx="3639627" cy="323116"/>
          </a:xfrm>
          <a:prstGeom prst="rect">
            <a:avLst/>
          </a:prstGeom>
        </p:spPr>
      </p:pic>
    </p:spTree>
    <p:extLst>
      <p:ext uri="{BB962C8B-B14F-4D97-AF65-F5344CB8AC3E}">
        <p14:creationId xmlns:p14="http://schemas.microsoft.com/office/powerpoint/2010/main" val="2069747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14286" y="4064000"/>
            <a:ext cx="3889828" cy="5370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14285" y="1298654"/>
            <a:ext cx="4952275" cy="5137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1450871" y="1414106"/>
            <a:ext cx="10363758" cy="6540252"/>
          </a:xfrm>
          <a:prstGeom prst="rect">
            <a:avLst/>
          </a:prstGeom>
        </p:spPr>
        <p:txBody>
          <a:bodyPr wrap="square">
            <a:spAutoFit/>
          </a:bodyPr>
          <a:lstStyle/>
          <a:p>
            <a:pPr marL="800100" lvl="1" indent="-342900">
              <a:lnSpc>
                <a:spcPct val="80000"/>
              </a:lnSpc>
              <a:spcAft>
                <a:spcPts val="1200"/>
              </a:spcAft>
              <a:buFont typeface="Wingdings" panose="05000000000000000000" pitchFamily="2" charset="2"/>
              <a:buChar char="Ø"/>
            </a:pPr>
            <a:r>
              <a:rPr lang="en-US" altLang="en-US" sz="2400" b="1" dirty="0">
                <a:solidFill>
                  <a:schemeClr val="accent1"/>
                </a:solidFill>
                <a:latin typeface="Arial" panose="020B0604020202020204" pitchFamily="34" charset="0"/>
                <a:cs typeface="Arial" panose="020B0604020202020204" pitchFamily="34" charset="0"/>
              </a:rPr>
              <a:t>Late Enrollment Penalty (LEP)</a:t>
            </a:r>
          </a:p>
          <a:p>
            <a:pPr marL="1257300" lvl="2" indent="-342900">
              <a:lnSpc>
                <a:spcPct val="80000"/>
              </a:lnSpc>
              <a:spcAft>
                <a:spcPts val="1200"/>
              </a:spcAft>
              <a:buFont typeface="Wingdings" panose="05000000000000000000" pitchFamily="2" charset="2"/>
              <a:buChar char="§"/>
            </a:pPr>
            <a:r>
              <a:rPr lang="en-US" altLang="en-US" sz="2200" dirty="0">
                <a:cs typeface="Arial" charset="0"/>
              </a:rPr>
              <a:t>You may pay an LEP if you did not enroll in Part D during the IEP and did not have other </a:t>
            </a:r>
            <a:r>
              <a:rPr lang="en-US" altLang="en-US" sz="2200" i="1" dirty="0">
                <a:cs typeface="Arial" charset="0"/>
              </a:rPr>
              <a:t>creditable</a:t>
            </a:r>
            <a:r>
              <a:rPr lang="en-US" altLang="en-US" sz="2200" dirty="0">
                <a:cs typeface="Arial" charset="0"/>
              </a:rPr>
              <a:t> drug coverage</a:t>
            </a:r>
          </a:p>
          <a:p>
            <a:pPr marL="1257300" lvl="2" indent="-342900">
              <a:lnSpc>
                <a:spcPct val="80000"/>
              </a:lnSpc>
              <a:spcAft>
                <a:spcPts val="1200"/>
              </a:spcAft>
              <a:buFont typeface="Wingdings" panose="05000000000000000000" pitchFamily="2" charset="2"/>
              <a:buChar char="§"/>
            </a:pPr>
            <a:r>
              <a:rPr lang="en-US" altLang="en-US" sz="2200" dirty="0">
                <a:cs typeface="Arial" charset="0"/>
              </a:rPr>
              <a:t>The penalty is 1% of the average national monthly premium ($38.99 in 2026) for every month you delayed enrollment</a:t>
            </a:r>
          </a:p>
          <a:p>
            <a:pPr marL="1257300" lvl="2" indent="-342900">
              <a:lnSpc>
                <a:spcPct val="80000"/>
              </a:lnSpc>
              <a:spcAft>
                <a:spcPts val="1200"/>
              </a:spcAft>
              <a:buFont typeface="Wingdings" panose="05000000000000000000" pitchFamily="2" charset="2"/>
              <a:buChar char="§"/>
            </a:pPr>
            <a:r>
              <a:rPr lang="en-US" altLang="en-US" sz="2200" dirty="0">
                <a:cs typeface="Arial" charset="0"/>
              </a:rPr>
              <a:t>The penalty will be added to your monthly premium if and when you enroll in a Part D plan, and it will continue as long as you are enrolled</a:t>
            </a:r>
          </a:p>
          <a:p>
            <a:pPr lvl="1">
              <a:lnSpc>
                <a:spcPct val="80000"/>
              </a:lnSpc>
              <a:spcAft>
                <a:spcPts val="1200"/>
              </a:spcAft>
            </a:pPr>
            <a:endParaRPr lang="en-US" altLang="en-US" sz="800" b="1" dirty="0">
              <a:solidFill>
                <a:schemeClr val="accent1"/>
              </a:solidFill>
              <a:latin typeface="Arial" panose="020B0604020202020204" pitchFamily="34" charset="0"/>
              <a:cs typeface="Arial" panose="020B0604020202020204" pitchFamily="34" charset="0"/>
            </a:endParaRPr>
          </a:p>
          <a:p>
            <a:pPr marL="800100" lvl="1" indent="-342900">
              <a:lnSpc>
                <a:spcPct val="80000"/>
              </a:lnSpc>
              <a:spcAft>
                <a:spcPts val="1200"/>
              </a:spcAft>
              <a:buFont typeface="Wingdings" panose="05000000000000000000" pitchFamily="2" charset="2"/>
              <a:buChar char="Ø"/>
            </a:pPr>
            <a:r>
              <a:rPr lang="en-US" altLang="en-US" sz="2400" b="1" dirty="0">
                <a:solidFill>
                  <a:schemeClr val="accent1"/>
                </a:solidFill>
                <a:latin typeface="Arial" panose="020B0604020202020204" pitchFamily="34" charset="0"/>
                <a:cs typeface="Arial" panose="020B0604020202020204" pitchFamily="34" charset="0"/>
              </a:rPr>
              <a:t>Creditable Coverage </a:t>
            </a:r>
          </a:p>
          <a:p>
            <a:pPr lvl="1">
              <a:lnSpc>
                <a:spcPct val="80000"/>
              </a:lnSpc>
              <a:spcAft>
                <a:spcPts val="1200"/>
              </a:spcAft>
            </a:pPr>
            <a:r>
              <a:rPr lang="en-US" altLang="en-US" sz="2200" dirty="0">
                <a:cs typeface="Arial" panose="020B0604020202020204" pitchFamily="34" charset="0"/>
              </a:rPr>
              <a:t>	Other prescription drug coverage that is expected to pay, on average, at least as 	much as Medicare’s standard Part D coverage, such as: </a:t>
            </a:r>
            <a:endParaRPr lang="en-US" altLang="en-US" sz="2200" b="1" dirty="0">
              <a:cs typeface="Arial" panose="020B0604020202020204" pitchFamily="34" charset="0"/>
            </a:endParaRPr>
          </a:p>
          <a:p>
            <a:pPr marL="1714500" lvl="3" indent="-342900">
              <a:lnSpc>
                <a:spcPct val="80000"/>
              </a:lnSpc>
              <a:spcAft>
                <a:spcPts val="600"/>
              </a:spcAft>
              <a:buFont typeface="Wingdings" panose="05000000000000000000" pitchFamily="2" charset="2"/>
              <a:buChar char="§"/>
            </a:pPr>
            <a:r>
              <a:rPr lang="en-US" altLang="en-US" sz="2200" dirty="0">
                <a:cs typeface="Arial" panose="020B0604020202020204" pitchFamily="34" charset="0"/>
              </a:rPr>
              <a:t>Veterans Administration (VA) drug coverage</a:t>
            </a:r>
          </a:p>
          <a:p>
            <a:pPr marL="1714500" lvl="3" indent="-342900">
              <a:lnSpc>
                <a:spcPct val="80000"/>
              </a:lnSpc>
              <a:spcAft>
                <a:spcPts val="600"/>
              </a:spcAft>
              <a:buFont typeface="Wingdings" panose="05000000000000000000" pitchFamily="2" charset="2"/>
              <a:buChar char="§"/>
            </a:pPr>
            <a:r>
              <a:rPr lang="en-US" altLang="en-US" sz="2200" dirty="0">
                <a:cs typeface="Arial" panose="020B0604020202020204" pitchFamily="34" charset="0"/>
              </a:rPr>
              <a:t>Wisconsin </a:t>
            </a:r>
            <a:r>
              <a:rPr lang="en-US" altLang="en-US" sz="2200" dirty="0" err="1">
                <a:cs typeface="Arial" panose="020B0604020202020204" pitchFamily="34" charset="0"/>
              </a:rPr>
              <a:t>SeniorCare</a:t>
            </a:r>
            <a:r>
              <a:rPr lang="en-US" altLang="en-US" sz="2200" dirty="0">
                <a:cs typeface="Arial" panose="020B0604020202020204" pitchFamily="34" charset="0"/>
              </a:rPr>
              <a:t> Program</a:t>
            </a:r>
          </a:p>
          <a:p>
            <a:pPr marL="1714500" lvl="3" indent="-342900">
              <a:lnSpc>
                <a:spcPct val="80000"/>
              </a:lnSpc>
              <a:spcAft>
                <a:spcPts val="600"/>
              </a:spcAft>
              <a:buFont typeface="Wingdings" panose="05000000000000000000" pitchFamily="2" charset="2"/>
              <a:buChar char="§"/>
            </a:pPr>
            <a:r>
              <a:rPr lang="en-US" altLang="en-US" sz="2200" dirty="0">
                <a:cs typeface="Arial" panose="020B0604020202020204" pitchFamily="34" charset="0"/>
              </a:rPr>
              <a:t>Some types of Employer Coverage (must ask)</a:t>
            </a:r>
          </a:p>
          <a:p>
            <a:pPr lvl="1">
              <a:lnSpc>
                <a:spcPct val="80000"/>
              </a:lnSpc>
              <a:spcAft>
                <a:spcPts val="1200"/>
              </a:spcAft>
            </a:pPr>
            <a:endParaRPr lang="en-US" altLang="en-US" sz="2000" dirty="0">
              <a:cs typeface="Arial" panose="020B0604020202020204" pitchFamily="34" charset="0"/>
            </a:endParaRPr>
          </a:p>
          <a:p>
            <a:pPr lvl="1">
              <a:lnSpc>
                <a:spcPct val="80000"/>
              </a:lnSpc>
              <a:spcAft>
                <a:spcPts val="1200"/>
              </a:spcAft>
            </a:pPr>
            <a:endParaRPr lang="en-US" altLang="en-US" sz="2000" dirty="0">
              <a:cs typeface="Arial" panose="020B0604020202020204" pitchFamily="34" charset="0"/>
            </a:endParaRPr>
          </a:p>
          <a:p>
            <a:pPr lvl="2">
              <a:lnSpc>
                <a:spcPct val="80000"/>
              </a:lnSpc>
              <a:spcAft>
                <a:spcPts val="1200"/>
              </a:spcAft>
            </a:pPr>
            <a:endParaRPr lang="en-US" altLang="en-US" sz="2000" dirty="0">
              <a:cs typeface="Arial" charset="0"/>
            </a:endParaRPr>
          </a:p>
          <a:p>
            <a:pPr lvl="1">
              <a:lnSpc>
                <a:spcPct val="80000"/>
              </a:lnSpc>
            </a:pPr>
            <a:endParaRPr lang="en-US" altLang="en-US" sz="2200" dirty="0">
              <a:cs typeface="Arial"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166275" y="1976715"/>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2" name="Footer Placeholder 1">
            <a:extLst>
              <a:ext uri="{FF2B5EF4-FFF2-40B4-BE49-F238E27FC236}">
                <a16:creationId xmlns:a16="http://schemas.microsoft.com/office/drawing/2014/main" id="{A68B525D-B74B-4170-88C4-58715A4F8445}"/>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64DD9704-8BF6-4D5A-BED6-FDAA16C527F4}"/>
              </a:ext>
            </a:extLst>
          </p:cNvPr>
          <p:cNvSpPr>
            <a:spLocks noGrp="1"/>
          </p:cNvSpPr>
          <p:nvPr>
            <p:ph type="dt" sz="half" idx="10"/>
          </p:nvPr>
        </p:nvSpPr>
        <p:spPr/>
        <p:txBody>
          <a:bodyPr/>
          <a:lstStyle/>
          <a:p>
            <a:r>
              <a:rPr lang="en-US"/>
              <a:t>10/20/2025</a:t>
            </a:r>
          </a:p>
        </p:txBody>
      </p:sp>
      <p:sp>
        <p:nvSpPr>
          <p:cNvPr id="8" name="Slide Number Placeholder 7">
            <a:extLst>
              <a:ext uri="{FF2B5EF4-FFF2-40B4-BE49-F238E27FC236}">
                <a16:creationId xmlns:a16="http://schemas.microsoft.com/office/drawing/2014/main" id="{D934D3B1-A289-40C0-AFC6-594490D2E91B}"/>
              </a:ext>
            </a:extLst>
          </p:cNvPr>
          <p:cNvSpPr>
            <a:spLocks noGrp="1"/>
          </p:cNvSpPr>
          <p:nvPr>
            <p:ph type="sldNum" sz="quarter" idx="12"/>
          </p:nvPr>
        </p:nvSpPr>
        <p:spPr/>
        <p:txBody>
          <a:bodyPr/>
          <a:lstStyle/>
          <a:p>
            <a:fld id="{844A7B69-93E2-4D34-896D-EFDD7F03AB74}" type="slidenum">
              <a:rPr lang="en-US" smtClean="0"/>
              <a:t>60</a:t>
            </a:fld>
            <a:endParaRPr lang="en-US"/>
          </a:p>
        </p:txBody>
      </p:sp>
    </p:spTree>
    <p:extLst>
      <p:ext uri="{BB962C8B-B14F-4D97-AF65-F5344CB8AC3E}">
        <p14:creationId xmlns:p14="http://schemas.microsoft.com/office/powerpoint/2010/main" val="221709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923330"/>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2026 Standard Benefit Structure</a:t>
            </a:r>
          </a:p>
        </p:txBody>
      </p:sp>
      <p:sp>
        <p:nvSpPr>
          <p:cNvPr id="22" name="TextBox 26">
            <a:extLst>
              <a:ext uri="{FF2B5EF4-FFF2-40B4-BE49-F238E27FC236}">
                <a16:creationId xmlns:a16="http://schemas.microsoft.com/office/drawing/2014/main" id="{6E832130-6C2C-424B-A121-A2CA44F7A30A}"/>
              </a:ext>
            </a:extLst>
          </p:cNvPr>
          <p:cNvSpPr txBox="1">
            <a:spLocks noChangeArrowheads="1"/>
          </p:cNvSpPr>
          <p:nvPr/>
        </p:nvSpPr>
        <p:spPr bwMode="auto">
          <a:xfrm>
            <a:off x="188707" y="1223192"/>
            <a:ext cx="4716668" cy="400110"/>
          </a:xfrm>
          <a:prstGeom prst="rect">
            <a:avLst/>
          </a:prstGeom>
          <a:ln w="38100">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000" b="1" i="1" dirty="0">
                <a:highlight>
                  <a:srgbClr val="FFFF00"/>
                </a:highlight>
              </a:rPr>
              <a:t>Effective January 1, 2026</a:t>
            </a:r>
          </a:p>
        </p:txBody>
      </p:sp>
      <p:sp>
        <p:nvSpPr>
          <p:cNvPr id="6" name="TextBox 5">
            <a:extLst>
              <a:ext uri="{FF2B5EF4-FFF2-40B4-BE49-F238E27FC236}">
                <a16:creationId xmlns:a16="http://schemas.microsoft.com/office/drawing/2014/main" id="{54F7CFD3-6689-4634-8D27-F9A34C4E6B35}"/>
              </a:ext>
            </a:extLst>
          </p:cNvPr>
          <p:cNvSpPr txBox="1"/>
          <p:nvPr/>
        </p:nvSpPr>
        <p:spPr>
          <a:xfrm>
            <a:off x="5521569" y="5075054"/>
            <a:ext cx="5694119" cy="461665"/>
          </a:xfrm>
          <a:prstGeom prst="rect">
            <a:avLst/>
          </a:prstGeom>
          <a:noFill/>
          <a:ln w="28575">
            <a:noFill/>
          </a:ln>
        </p:spPr>
        <p:txBody>
          <a:bodyPr wrap="square" rtlCol="0">
            <a:spAutoFit/>
          </a:bodyPr>
          <a:lstStyle/>
          <a:p>
            <a:pPr algn="ctr"/>
            <a:r>
              <a:rPr lang="en-US" sz="2400" b="1" i="1" dirty="0">
                <a:highlight>
                  <a:srgbClr val="FFFF00"/>
                </a:highlight>
              </a:rPr>
              <a:t>Starts over after December 31 every year</a:t>
            </a:r>
          </a:p>
        </p:txBody>
      </p:sp>
      <p:sp>
        <p:nvSpPr>
          <p:cNvPr id="2" name="Footer Placeholder 1">
            <a:extLst>
              <a:ext uri="{FF2B5EF4-FFF2-40B4-BE49-F238E27FC236}">
                <a16:creationId xmlns:a16="http://schemas.microsoft.com/office/drawing/2014/main" id="{874CA95D-2079-4D93-A8E0-4FF0EB70905B}"/>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41817688-BEC7-42A2-8D99-229211F177BC}"/>
              </a:ext>
            </a:extLst>
          </p:cNvPr>
          <p:cNvSpPr>
            <a:spLocks noGrp="1"/>
          </p:cNvSpPr>
          <p:nvPr>
            <p:ph type="dt" sz="half" idx="10"/>
          </p:nvPr>
        </p:nvSpPr>
        <p:spPr/>
        <p:txBody>
          <a:bodyPr/>
          <a:lstStyle/>
          <a:p>
            <a:r>
              <a:rPr lang="en-US"/>
              <a:t>10/20/2025</a:t>
            </a:r>
            <a:endParaRPr lang="en-US" dirty="0"/>
          </a:p>
        </p:txBody>
      </p:sp>
      <p:sp>
        <p:nvSpPr>
          <p:cNvPr id="5" name="Slide Number Placeholder 4">
            <a:extLst>
              <a:ext uri="{FF2B5EF4-FFF2-40B4-BE49-F238E27FC236}">
                <a16:creationId xmlns:a16="http://schemas.microsoft.com/office/drawing/2014/main" id="{BA3F5842-4BD5-490F-85D6-4CE9C24C9751}"/>
              </a:ext>
            </a:extLst>
          </p:cNvPr>
          <p:cNvSpPr>
            <a:spLocks noGrp="1"/>
          </p:cNvSpPr>
          <p:nvPr>
            <p:ph type="sldNum" sz="quarter" idx="12"/>
          </p:nvPr>
        </p:nvSpPr>
        <p:spPr/>
        <p:txBody>
          <a:bodyPr/>
          <a:lstStyle/>
          <a:p>
            <a:fld id="{844A7B69-93E2-4D34-896D-EFDD7F03AB74}" type="slidenum">
              <a:rPr lang="en-US" smtClean="0"/>
              <a:t>61</a:t>
            </a:fld>
            <a:endParaRPr lang="en-US"/>
          </a:p>
        </p:txBody>
      </p:sp>
      <p:graphicFrame>
        <p:nvGraphicFramePr>
          <p:cNvPr id="14" name="Table 14">
            <a:extLst>
              <a:ext uri="{FF2B5EF4-FFF2-40B4-BE49-F238E27FC236}">
                <a16:creationId xmlns:a16="http://schemas.microsoft.com/office/drawing/2014/main" id="{1E39F6EF-FAB3-4E8E-86F0-7BF011738E51}"/>
              </a:ext>
            </a:extLst>
          </p:cNvPr>
          <p:cNvGraphicFramePr>
            <a:graphicFrameLocks noGrp="1"/>
          </p:cNvGraphicFramePr>
          <p:nvPr>
            <p:extLst>
              <p:ext uri="{D42A27DB-BD31-4B8C-83A1-F6EECF244321}">
                <p14:modId xmlns:p14="http://schemas.microsoft.com/office/powerpoint/2010/main" val="2354068076"/>
              </p:ext>
            </p:extLst>
          </p:nvPr>
        </p:nvGraphicFramePr>
        <p:xfrm>
          <a:off x="622853" y="1974574"/>
          <a:ext cx="10592836" cy="2663687"/>
        </p:xfrm>
        <a:graphic>
          <a:graphicData uri="http://schemas.openxmlformats.org/drawingml/2006/table">
            <a:tbl>
              <a:tblPr firstRow="1" bandRow="1">
                <a:tableStyleId>{5C22544A-7EE6-4342-B048-85BDC9FD1C3A}</a:tableStyleId>
              </a:tblPr>
              <a:tblGrid>
                <a:gridCol w="3436702">
                  <a:extLst>
                    <a:ext uri="{9D8B030D-6E8A-4147-A177-3AD203B41FA5}">
                      <a16:colId xmlns:a16="http://schemas.microsoft.com/office/drawing/2014/main" val="2816552723"/>
                    </a:ext>
                  </a:extLst>
                </a:gridCol>
                <a:gridCol w="3436702">
                  <a:extLst>
                    <a:ext uri="{9D8B030D-6E8A-4147-A177-3AD203B41FA5}">
                      <a16:colId xmlns:a16="http://schemas.microsoft.com/office/drawing/2014/main" val="2091295108"/>
                    </a:ext>
                  </a:extLst>
                </a:gridCol>
                <a:gridCol w="3719432">
                  <a:extLst>
                    <a:ext uri="{9D8B030D-6E8A-4147-A177-3AD203B41FA5}">
                      <a16:colId xmlns:a16="http://schemas.microsoft.com/office/drawing/2014/main" val="957163632"/>
                    </a:ext>
                  </a:extLst>
                </a:gridCol>
              </a:tblGrid>
              <a:tr h="641112">
                <a:tc>
                  <a:txBody>
                    <a:bodyPr/>
                    <a:lstStyle/>
                    <a:p>
                      <a:pPr algn="ctr"/>
                      <a:r>
                        <a:rPr lang="en-US" sz="2400" dirty="0"/>
                        <a:t>Deductible Phase</a:t>
                      </a:r>
                    </a:p>
                  </a:txBody>
                  <a:tcPr anchor="ctr"/>
                </a:tc>
                <a:tc>
                  <a:txBody>
                    <a:bodyPr/>
                    <a:lstStyle/>
                    <a:p>
                      <a:pPr algn="ctr"/>
                      <a:r>
                        <a:rPr lang="en-US" sz="2400" dirty="0"/>
                        <a:t>Initial Coverage Phase</a:t>
                      </a:r>
                    </a:p>
                  </a:txBody>
                  <a:tcPr anchor="ctr"/>
                </a:tc>
                <a:tc>
                  <a:txBody>
                    <a:bodyPr/>
                    <a:lstStyle/>
                    <a:p>
                      <a:pPr algn="ctr"/>
                      <a:r>
                        <a:rPr lang="en-US" sz="2400" dirty="0"/>
                        <a:t>Catastrophic Phase</a:t>
                      </a:r>
                    </a:p>
                  </a:txBody>
                  <a:tcPr anchor="ctr"/>
                </a:tc>
                <a:extLst>
                  <a:ext uri="{0D108BD9-81ED-4DB2-BD59-A6C34878D82A}">
                    <a16:rowId xmlns:a16="http://schemas.microsoft.com/office/drawing/2014/main" val="2160867104"/>
                  </a:ext>
                </a:extLst>
              </a:tr>
              <a:tr h="2022575">
                <a:tc>
                  <a:txBody>
                    <a:bodyPr/>
                    <a:lstStyle/>
                    <a:p>
                      <a:pPr marL="285750" indent="-285750">
                        <a:buFontTx/>
                        <a:buChar char="-"/>
                      </a:pPr>
                      <a:r>
                        <a:rPr lang="en-US" sz="2000" dirty="0">
                          <a:latin typeface="Arial" panose="020B0604020202020204" pitchFamily="34" charset="0"/>
                          <a:cs typeface="Arial" panose="020B0604020202020204" pitchFamily="34" charset="0"/>
                        </a:rPr>
                        <a:t>Standard maximum annual deductible of </a:t>
                      </a:r>
                      <a:r>
                        <a:rPr lang="en-US" sz="2000" u="sng" dirty="0">
                          <a:latin typeface="Arial" panose="020B0604020202020204" pitchFamily="34" charset="0"/>
                          <a:cs typeface="Arial" panose="020B0604020202020204" pitchFamily="34" charset="0"/>
                        </a:rPr>
                        <a:t>up to</a:t>
                      </a:r>
                      <a:r>
                        <a:rPr lang="en-US" sz="2000" u="none"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$615</a:t>
                      </a:r>
                    </a:p>
                    <a:p>
                      <a:pPr marL="0" indent="0">
                        <a:buFontTx/>
                        <a:buNone/>
                      </a:pPr>
                      <a:endParaRPr lang="en-US" sz="2000" dirty="0">
                        <a:latin typeface="Arial" panose="020B0604020202020204" pitchFamily="34" charset="0"/>
                        <a:cs typeface="Arial" panose="020B0604020202020204" pitchFamily="34" charset="0"/>
                      </a:endParaRPr>
                    </a:p>
                    <a:p>
                      <a:pPr marL="285750" indent="-285750">
                        <a:buFontTx/>
                        <a:buChar char="-"/>
                      </a:pPr>
                      <a:r>
                        <a:rPr lang="en-US" sz="2000" dirty="0">
                          <a:latin typeface="Arial" panose="020B0604020202020204" pitchFamily="34" charset="0"/>
                          <a:cs typeface="Arial" panose="020B0604020202020204" pitchFamily="34" charset="0"/>
                        </a:rPr>
                        <a:t>Enrollee pays 100% of Rx costs</a:t>
                      </a:r>
                    </a:p>
                  </a:txBody>
                  <a:tcPr/>
                </a:tc>
                <a:tc>
                  <a:txBody>
                    <a:bodyPr/>
                    <a:lstStyle/>
                    <a:p>
                      <a:pPr marL="285750" indent="-285750">
                        <a:buFontTx/>
                        <a:buChar char="-"/>
                      </a:pPr>
                      <a:r>
                        <a:rPr lang="en-US" sz="2000" dirty="0">
                          <a:latin typeface="Arial" panose="020B0604020202020204" pitchFamily="34" charset="0"/>
                          <a:cs typeface="Arial" panose="020B0604020202020204" pitchFamily="34" charset="0"/>
                        </a:rPr>
                        <a:t>Enrollee pays up to 25% of coinsurance</a:t>
                      </a:r>
                    </a:p>
                    <a:p>
                      <a:pPr marL="0" indent="0">
                        <a:buFontTx/>
                        <a:buNone/>
                      </a:pPr>
                      <a:endParaRPr lang="en-US" sz="2000" dirty="0">
                        <a:latin typeface="Arial" panose="020B0604020202020204" pitchFamily="34" charset="0"/>
                        <a:cs typeface="Arial" panose="020B0604020202020204" pitchFamily="34" charset="0"/>
                      </a:endParaRPr>
                    </a:p>
                    <a:p>
                      <a:pPr marL="285750" indent="-285750">
                        <a:buFontTx/>
                        <a:buChar char="-"/>
                      </a:pPr>
                      <a:r>
                        <a:rPr lang="en-US" sz="2000" dirty="0">
                          <a:latin typeface="Arial" panose="020B0604020202020204" pitchFamily="34" charset="0"/>
                          <a:cs typeface="Arial" panose="020B0604020202020204" pitchFamily="34" charset="0"/>
                        </a:rPr>
                        <a:t>Out of pocket limit of $2100 applies (includes deductible)</a:t>
                      </a:r>
                    </a:p>
                  </a:txBody>
                  <a:tcPr/>
                </a:tc>
                <a:tc>
                  <a:txBody>
                    <a:bodyPr/>
                    <a:lstStyle/>
                    <a:p>
                      <a:pPr marL="285750" indent="-285750">
                        <a:buFontTx/>
                        <a:buChar char="-"/>
                      </a:pPr>
                      <a:r>
                        <a:rPr lang="en-US" sz="2000" dirty="0">
                          <a:latin typeface="Arial" panose="020B0604020202020204" pitchFamily="34" charset="0"/>
                          <a:cs typeface="Arial" panose="020B0604020202020204" pitchFamily="34" charset="0"/>
                        </a:rPr>
                        <a:t>Beneficiary pays 0% coinsurance </a:t>
                      </a:r>
                    </a:p>
                    <a:p>
                      <a:pPr marL="0" indent="0">
                        <a:buFontTx/>
                        <a:buNone/>
                      </a:pPr>
                      <a:endParaRPr lang="en-US" sz="2000" dirty="0">
                        <a:latin typeface="Arial" panose="020B0604020202020204" pitchFamily="34" charset="0"/>
                        <a:cs typeface="Arial" panose="020B0604020202020204" pitchFamily="34" charset="0"/>
                      </a:endParaRPr>
                    </a:p>
                    <a:p>
                      <a:pPr marL="285750" indent="-285750">
                        <a:buFontTx/>
                        <a:buChar char="-"/>
                      </a:pPr>
                      <a:r>
                        <a:rPr lang="en-US" sz="2000" dirty="0">
                          <a:latin typeface="Arial" panose="020B0604020202020204" pitchFamily="34" charset="0"/>
                          <a:cs typeface="Arial" panose="020B0604020202020204" pitchFamily="34" charset="0"/>
                        </a:rPr>
                        <a:t>No costs for covered drugs</a:t>
                      </a:r>
                    </a:p>
                  </a:txBody>
                  <a:tcPr/>
                </a:tc>
                <a:extLst>
                  <a:ext uri="{0D108BD9-81ED-4DB2-BD59-A6C34878D82A}">
                    <a16:rowId xmlns:a16="http://schemas.microsoft.com/office/drawing/2014/main" val="2481891948"/>
                  </a:ext>
                </a:extLst>
              </a:tr>
            </a:tbl>
          </a:graphicData>
        </a:graphic>
      </p:graphicFrame>
    </p:spTree>
    <p:extLst>
      <p:ext uri="{BB962C8B-B14F-4D97-AF65-F5344CB8AC3E}">
        <p14:creationId xmlns:p14="http://schemas.microsoft.com/office/powerpoint/2010/main" val="3704856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46440"/>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3600" dirty="0">
                <a:solidFill>
                  <a:schemeClr val="bg1"/>
                </a:solidFill>
                <a:latin typeface="Arial" panose="020B0604020202020204" pitchFamily="34" charset="0"/>
                <a:cs typeface="Arial" panose="020B0604020202020204" pitchFamily="34" charset="0"/>
              </a:rPr>
              <a:t>Inflation Reduction Act – Prescription Drug Provisions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1026" name="Picture 2" descr="https://www.kff.org/wp-content/uploads/2022/08/9996-Fig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297" y="1046441"/>
            <a:ext cx="9439839" cy="53099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10600" y="6332681"/>
            <a:ext cx="3158837" cy="307777"/>
          </a:xfrm>
          <a:prstGeom prst="rect">
            <a:avLst/>
          </a:prstGeom>
          <a:noFill/>
        </p:spPr>
        <p:txBody>
          <a:bodyPr wrap="square" rtlCol="0">
            <a:spAutoFit/>
          </a:bodyPr>
          <a:lstStyle/>
          <a:p>
            <a:r>
              <a:rPr lang="en-US" sz="1400" i="1" dirty="0"/>
              <a:t>Source: www.kff.org</a:t>
            </a:r>
          </a:p>
        </p:txBody>
      </p:sp>
      <p:sp>
        <p:nvSpPr>
          <p:cNvPr id="7" name="Down Arrow 6"/>
          <p:cNvSpPr/>
          <p:nvPr/>
        </p:nvSpPr>
        <p:spPr>
          <a:xfrm rot="10800000">
            <a:off x="5062951" y="3884276"/>
            <a:ext cx="705128" cy="8477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AC8AD4D-CC45-4C5D-BA3D-71133C45856E}"/>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71113A81-739C-4C5C-8FD8-BEF088992870}"/>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F4EFB0E9-1AB3-4BF3-826F-D4F6F9F76313}"/>
              </a:ext>
            </a:extLst>
          </p:cNvPr>
          <p:cNvSpPr>
            <a:spLocks noGrp="1"/>
          </p:cNvSpPr>
          <p:nvPr>
            <p:ph type="sldNum" sz="quarter" idx="12"/>
          </p:nvPr>
        </p:nvSpPr>
        <p:spPr/>
        <p:txBody>
          <a:bodyPr/>
          <a:lstStyle/>
          <a:p>
            <a:fld id="{844A7B69-93E2-4D34-896D-EFDD7F03AB74}" type="slidenum">
              <a:rPr lang="en-US" smtClean="0"/>
              <a:t>62</a:t>
            </a:fld>
            <a:endParaRPr lang="en-US"/>
          </a:p>
        </p:txBody>
      </p:sp>
    </p:spTree>
    <p:extLst>
      <p:ext uri="{BB962C8B-B14F-4D97-AF65-F5344CB8AC3E}">
        <p14:creationId xmlns:p14="http://schemas.microsoft.com/office/powerpoint/2010/main" val="2728162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Medicare Part D – New in 2025: MPPP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EABD6E5-009C-4387-8BE9-F448073FEE4D}"/>
              </a:ext>
            </a:extLst>
          </p:cNvPr>
          <p:cNvPicPr>
            <a:picLocks noChangeAspect="1"/>
          </p:cNvPicPr>
          <p:nvPr/>
        </p:nvPicPr>
        <p:blipFill>
          <a:blip r:embed="rId3"/>
          <a:stretch>
            <a:fillRect/>
          </a:stretch>
        </p:blipFill>
        <p:spPr>
          <a:xfrm>
            <a:off x="1006998" y="1182845"/>
            <a:ext cx="9907928" cy="5098655"/>
          </a:xfrm>
          <a:prstGeom prst="rect">
            <a:avLst/>
          </a:prstGeom>
        </p:spPr>
      </p:pic>
      <p:sp>
        <p:nvSpPr>
          <p:cNvPr id="2" name="Footer Placeholder 1">
            <a:extLst>
              <a:ext uri="{FF2B5EF4-FFF2-40B4-BE49-F238E27FC236}">
                <a16:creationId xmlns:a16="http://schemas.microsoft.com/office/drawing/2014/main" id="{13464522-5F47-40B3-92DE-C47D102BABA5}"/>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E6A58787-C9FF-4929-B850-E316C58F32A3}"/>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3FC7013C-2253-4387-8C88-F3EDF89E3994}"/>
              </a:ext>
            </a:extLst>
          </p:cNvPr>
          <p:cNvSpPr>
            <a:spLocks noGrp="1"/>
          </p:cNvSpPr>
          <p:nvPr>
            <p:ph type="sldNum" sz="quarter" idx="12"/>
          </p:nvPr>
        </p:nvSpPr>
        <p:spPr/>
        <p:txBody>
          <a:bodyPr/>
          <a:lstStyle/>
          <a:p>
            <a:fld id="{844A7B69-93E2-4D34-896D-EFDD7F03AB74}" type="slidenum">
              <a:rPr lang="en-US" smtClean="0"/>
              <a:t>63</a:t>
            </a:fld>
            <a:endParaRPr lang="en-US"/>
          </a:p>
        </p:txBody>
      </p:sp>
    </p:spTree>
    <p:extLst>
      <p:ext uri="{BB962C8B-B14F-4D97-AF65-F5344CB8AC3E}">
        <p14:creationId xmlns:p14="http://schemas.microsoft.com/office/powerpoint/2010/main" val="694742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Medicare Part D – New since 2025: MPPP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9F8EE64-9DA1-4061-94B1-ACE7C610015E}"/>
              </a:ext>
            </a:extLst>
          </p:cNvPr>
          <p:cNvSpPr txBox="1"/>
          <p:nvPr/>
        </p:nvSpPr>
        <p:spPr>
          <a:xfrm>
            <a:off x="3152774" y="5776177"/>
            <a:ext cx="5886450" cy="369332"/>
          </a:xfrm>
          <a:prstGeom prst="rect">
            <a:avLst/>
          </a:prstGeom>
          <a:noFill/>
        </p:spPr>
        <p:txBody>
          <a:bodyPr wrap="square" rtlCol="0">
            <a:spAutoFit/>
          </a:bodyPr>
          <a:lstStyle/>
          <a:p>
            <a:r>
              <a:rPr lang="en-US" dirty="0">
                <a:highlight>
                  <a:srgbClr val="FFFF00"/>
                </a:highlight>
                <a:hlinkClick r:id="rId3"/>
              </a:rPr>
              <a:t>https://www.medicare.gov/prescription-payment-plan</a:t>
            </a:r>
            <a:endParaRPr lang="en-US" dirty="0">
              <a:highlight>
                <a:srgbClr val="FFFF00"/>
              </a:highlight>
            </a:endParaRPr>
          </a:p>
        </p:txBody>
      </p:sp>
      <p:pic>
        <p:nvPicPr>
          <p:cNvPr id="7" name="Picture 6">
            <a:extLst>
              <a:ext uri="{FF2B5EF4-FFF2-40B4-BE49-F238E27FC236}">
                <a16:creationId xmlns:a16="http://schemas.microsoft.com/office/drawing/2014/main" id="{72E39D63-6198-4894-92CF-DD2216EABFAC}"/>
              </a:ext>
            </a:extLst>
          </p:cNvPr>
          <p:cNvPicPr>
            <a:picLocks noChangeAspect="1"/>
          </p:cNvPicPr>
          <p:nvPr/>
        </p:nvPicPr>
        <p:blipFill>
          <a:blip r:embed="rId4"/>
          <a:stretch>
            <a:fillRect/>
          </a:stretch>
        </p:blipFill>
        <p:spPr>
          <a:xfrm>
            <a:off x="700473" y="1197530"/>
            <a:ext cx="10791053" cy="4367807"/>
          </a:xfrm>
          <a:prstGeom prst="rect">
            <a:avLst/>
          </a:prstGeom>
        </p:spPr>
      </p:pic>
      <p:sp>
        <p:nvSpPr>
          <p:cNvPr id="3" name="Footer Placeholder 2">
            <a:extLst>
              <a:ext uri="{FF2B5EF4-FFF2-40B4-BE49-F238E27FC236}">
                <a16:creationId xmlns:a16="http://schemas.microsoft.com/office/drawing/2014/main" id="{742FB4A4-387D-4AF6-8B46-E0AFDBBB4ED7}"/>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46E53B78-C6C0-4636-8723-F954AD39811E}"/>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C8703BBF-D9B9-41F9-BA6E-C5B4538B39A0}"/>
              </a:ext>
            </a:extLst>
          </p:cNvPr>
          <p:cNvSpPr>
            <a:spLocks noGrp="1"/>
          </p:cNvSpPr>
          <p:nvPr>
            <p:ph type="sldNum" sz="quarter" idx="12"/>
          </p:nvPr>
        </p:nvSpPr>
        <p:spPr/>
        <p:txBody>
          <a:bodyPr/>
          <a:lstStyle/>
          <a:p>
            <a:fld id="{844A7B69-93E2-4D34-896D-EFDD7F03AB74}" type="slidenum">
              <a:rPr lang="en-US" smtClean="0"/>
              <a:t>64</a:t>
            </a:fld>
            <a:endParaRPr lang="en-US"/>
          </a:p>
        </p:txBody>
      </p:sp>
    </p:spTree>
    <p:extLst>
      <p:ext uri="{BB962C8B-B14F-4D97-AF65-F5344CB8AC3E}">
        <p14:creationId xmlns:p14="http://schemas.microsoft.com/office/powerpoint/2010/main" val="26159806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Resources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876C18-6714-4CF1-B397-813960D4A563}"/>
              </a:ext>
            </a:extLst>
          </p:cNvPr>
          <p:cNvSpPr/>
          <p:nvPr/>
        </p:nvSpPr>
        <p:spPr>
          <a:xfrm>
            <a:off x="576944" y="1353547"/>
            <a:ext cx="5202065" cy="523220"/>
          </a:xfrm>
          <a:prstGeom prst="rect">
            <a:avLst/>
          </a:prstGeom>
          <a:solidFill>
            <a:srgbClr val="FFFF00"/>
          </a:solidFill>
        </p:spPr>
        <p:txBody>
          <a:bodyPr wrap="none">
            <a:spAutoFit/>
          </a:bodyPr>
          <a:lstStyle/>
          <a:p>
            <a:r>
              <a:rPr lang="en-US" altLang="en-US" sz="2800" b="1" dirty="0">
                <a:latin typeface="Arial" panose="020B0604020202020204" pitchFamily="34" charset="0"/>
                <a:cs typeface="Arial" panose="020B0604020202020204" pitchFamily="34" charset="0"/>
              </a:rPr>
              <a:t>Questions and/or assistance:</a:t>
            </a:r>
            <a:endParaRPr lang="en-US" sz="28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D60D79E-3C26-42A3-82E9-B8B01E507CD4}"/>
              </a:ext>
            </a:extLst>
          </p:cNvPr>
          <p:cNvSpPr/>
          <p:nvPr/>
        </p:nvSpPr>
        <p:spPr>
          <a:xfrm>
            <a:off x="576944" y="2122318"/>
            <a:ext cx="11194142" cy="4416594"/>
          </a:xfrm>
          <a:prstGeom prst="rect">
            <a:avLst/>
          </a:prstGeom>
        </p:spPr>
        <p:txBody>
          <a:bodyPr wrap="square">
            <a:spAutoFit/>
          </a:bodyPr>
          <a:lstStyle/>
          <a:p>
            <a:pPr marL="457200" indent="-457200">
              <a:buFont typeface="Wingdings" panose="05000000000000000000" pitchFamily="2" charset="2"/>
              <a:buChar char="Ø"/>
              <a:defRPr/>
            </a:pPr>
            <a:r>
              <a:rPr lang="en-US" altLang="en-US" sz="2800" b="1" dirty="0">
                <a:solidFill>
                  <a:schemeClr val="accent1"/>
                </a:solidFill>
              </a:rPr>
              <a:t> WI SHIP - </a:t>
            </a:r>
            <a:r>
              <a:rPr lang="en-US" altLang="en-US" sz="2800" b="1" dirty="0" err="1">
                <a:solidFill>
                  <a:schemeClr val="accent1"/>
                </a:solidFill>
              </a:rPr>
              <a:t>Medigap</a:t>
            </a:r>
            <a:r>
              <a:rPr lang="en-US" altLang="en-US" sz="2800" b="1" dirty="0">
                <a:solidFill>
                  <a:schemeClr val="accent1"/>
                </a:solidFill>
              </a:rPr>
              <a:t> Part D &amp; Prescription Drug Helpline</a:t>
            </a:r>
            <a:r>
              <a:rPr lang="en-US" altLang="en-US" sz="2800" dirty="0"/>
              <a:t>	</a:t>
            </a:r>
            <a:endParaRPr lang="en-US" altLang="en-US" sz="2400" dirty="0"/>
          </a:p>
          <a:p>
            <a:pPr marL="914400" lvl="1" indent="-457200">
              <a:buFont typeface="Wingdings" panose="05000000000000000000" pitchFamily="2" charset="2"/>
              <a:buChar char="§"/>
              <a:defRPr/>
            </a:pPr>
            <a:r>
              <a:rPr lang="en-US" altLang="en-US" sz="2800" b="1" dirty="0"/>
              <a:t>1-855-677-2783</a:t>
            </a:r>
            <a:r>
              <a:rPr lang="en-US" altLang="en-US" sz="2800" dirty="0"/>
              <a:t>; </a:t>
            </a:r>
            <a:r>
              <a:rPr lang="en-US" altLang="en-US" sz="2800" dirty="0">
                <a:hlinkClick r:id="rId3"/>
              </a:rPr>
              <a:t>BOALTCRXHelpline@wisconsin.gov</a:t>
            </a:r>
            <a:endParaRPr lang="en-US" altLang="en-US" sz="2800" dirty="0"/>
          </a:p>
          <a:p>
            <a:pPr marL="914400" lvl="1" indent="-457200">
              <a:buFont typeface="Wingdings" panose="05000000000000000000" pitchFamily="2" charset="2"/>
              <a:buChar char="§"/>
              <a:defRPr/>
            </a:pPr>
            <a:r>
              <a:rPr lang="en-US" altLang="en-US" sz="2800" dirty="0">
                <a:hlinkClick r:id="rId4"/>
              </a:rPr>
              <a:t>https://longtermcare.wi.gov/Pages/Medigap.aspx</a:t>
            </a:r>
            <a:r>
              <a:rPr lang="en-US" altLang="en-US" sz="2800" dirty="0"/>
              <a:t> </a:t>
            </a:r>
            <a:br>
              <a:rPr lang="en-US" altLang="en-US" sz="2400" b="1" dirty="0"/>
            </a:br>
            <a:br>
              <a:rPr lang="en-US" altLang="en-US" sz="2400" b="1" dirty="0"/>
            </a:br>
            <a:endParaRPr lang="en-US" altLang="en-US" sz="900" dirty="0"/>
          </a:p>
          <a:p>
            <a:pPr marL="457200" indent="-457200">
              <a:buFont typeface="Wingdings" panose="05000000000000000000" pitchFamily="2" charset="2"/>
              <a:buChar char="Ø"/>
              <a:defRPr/>
            </a:pPr>
            <a:r>
              <a:rPr lang="en-US" altLang="en-US" sz="2800" b="1" dirty="0">
                <a:solidFill>
                  <a:schemeClr val="accent1"/>
                </a:solidFill>
              </a:rPr>
              <a:t>Local Senior Focal Point – Case Management Program</a:t>
            </a:r>
          </a:p>
          <a:p>
            <a:pPr marL="914400" lvl="1" indent="-457200">
              <a:buFont typeface="Wingdings" panose="05000000000000000000" pitchFamily="2" charset="2"/>
              <a:buChar char="§"/>
              <a:defRPr/>
            </a:pPr>
            <a:r>
              <a:rPr lang="en-US" altLang="en-US" sz="2800" b="1" dirty="0"/>
              <a:t>Call ADRC (608-240-7400) </a:t>
            </a:r>
            <a:r>
              <a:rPr lang="en-US" altLang="en-US" sz="2800" dirty="0"/>
              <a:t>for contact information</a:t>
            </a:r>
            <a:br>
              <a:rPr lang="en-US" altLang="en-US" sz="2800" dirty="0"/>
            </a:br>
            <a:endParaRPr lang="en-US" altLang="en-US" sz="2800" dirty="0"/>
          </a:p>
          <a:p>
            <a:pPr marL="457200" indent="-457200">
              <a:buFont typeface="Wingdings" panose="05000000000000000000" pitchFamily="2" charset="2"/>
              <a:buChar char="Ø"/>
              <a:defRPr/>
            </a:pPr>
            <a:r>
              <a:rPr lang="en-US" altLang="en-US" sz="2800" b="1" dirty="0">
                <a:solidFill>
                  <a:schemeClr val="accent1"/>
                </a:solidFill>
              </a:rPr>
              <a:t>Medicare </a:t>
            </a:r>
            <a:r>
              <a:rPr lang="en-US" altLang="en-US" sz="2800" dirty="0"/>
              <a:t>					</a:t>
            </a:r>
          </a:p>
          <a:p>
            <a:pPr marL="914400" lvl="1" indent="-457200">
              <a:buFont typeface="Wingdings" panose="05000000000000000000" pitchFamily="2" charset="2"/>
              <a:buChar char="§"/>
              <a:defRPr/>
            </a:pPr>
            <a:r>
              <a:rPr lang="en-US" altLang="en-US" sz="2800" b="1" dirty="0"/>
              <a:t>1-800-MEDICARE</a:t>
            </a:r>
            <a:r>
              <a:rPr lang="en-US" altLang="en-US" sz="2800" dirty="0"/>
              <a:t>; </a:t>
            </a:r>
            <a:r>
              <a:rPr lang="en-US" altLang="en-US" sz="2800" u="sng" dirty="0">
                <a:hlinkClick r:id="rId5"/>
              </a:rPr>
              <a:t>www.Medicare.gov</a:t>
            </a:r>
            <a:br>
              <a:rPr lang="en-US" altLang="en-US" sz="2400" u="sng" dirty="0"/>
            </a:br>
            <a:endParaRPr lang="en-US" altLang="en-US" sz="2400" u="sng" dirty="0"/>
          </a:p>
        </p:txBody>
      </p:sp>
      <p:sp>
        <p:nvSpPr>
          <p:cNvPr id="3" name="Footer Placeholder 2">
            <a:extLst>
              <a:ext uri="{FF2B5EF4-FFF2-40B4-BE49-F238E27FC236}">
                <a16:creationId xmlns:a16="http://schemas.microsoft.com/office/drawing/2014/main" id="{D80410A2-A4AB-4A96-AECB-CCEA4B0EF16C}"/>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D8C86250-55C9-4AA9-9628-1C84E362B40F}"/>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10598B99-1C53-479B-BB2D-2A21B4E1956F}"/>
              </a:ext>
            </a:extLst>
          </p:cNvPr>
          <p:cNvSpPr>
            <a:spLocks noGrp="1"/>
          </p:cNvSpPr>
          <p:nvPr>
            <p:ph type="sldNum" sz="quarter" idx="12"/>
          </p:nvPr>
        </p:nvSpPr>
        <p:spPr/>
        <p:txBody>
          <a:bodyPr/>
          <a:lstStyle/>
          <a:p>
            <a:fld id="{844A7B69-93E2-4D34-896D-EFDD7F03AB74}" type="slidenum">
              <a:rPr lang="en-US" smtClean="0"/>
              <a:t>65</a:t>
            </a:fld>
            <a:endParaRPr lang="en-US"/>
          </a:p>
        </p:txBody>
      </p:sp>
    </p:spTree>
    <p:extLst>
      <p:ext uri="{BB962C8B-B14F-4D97-AF65-F5344CB8AC3E}">
        <p14:creationId xmlns:p14="http://schemas.microsoft.com/office/powerpoint/2010/main" val="1907707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Plan Finder Tool</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1605309"/>
            <a:ext cx="2394857" cy="899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Compare plans at</a:t>
            </a:r>
          </a:p>
          <a:p>
            <a:pPr algn="ctr"/>
            <a:r>
              <a:rPr lang="en-US" sz="2000" b="1" dirty="0">
                <a:solidFill>
                  <a:schemeClr val="tx1"/>
                </a:solidFill>
              </a:rPr>
              <a:t>www.medicare.gov</a:t>
            </a:r>
            <a:endParaRPr lang="en-US" b="1" dirty="0">
              <a:solidFill>
                <a:schemeClr val="tx1"/>
              </a:solidFill>
            </a:endParaRPr>
          </a:p>
        </p:txBody>
      </p:sp>
      <p:sp>
        <p:nvSpPr>
          <p:cNvPr id="2" name="Date Placeholder 1">
            <a:extLst>
              <a:ext uri="{FF2B5EF4-FFF2-40B4-BE49-F238E27FC236}">
                <a16:creationId xmlns:a16="http://schemas.microsoft.com/office/drawing/2014/main" id="{B856EF57-FE25-4348-9967-096AAD4FD314}"/>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C0C067CD-D6EF-45E3-9852-FE87A67C6A11}"/>
              </a:ext>
            </a:extLst>
          </p:cNvPr>
          <p:cNvSpPr>
            <a:spLocks noGrp="1"/>
          </p:cNvSpPr>
          <p:nvPr>
            <p:ph type="sldNum" sz="quarter" idx="12"/>
          </p:nvPr>
        </p:nvSpPr>
        <p:spPr/>
        <p:txBody>
          <a:bodyPr/>
          <a:lstStyle/>
          <a:p>
            <a:fld id="{844A7B69-93E2-4D34-896D-EFDD7F03AB74}" type="slidenum">
              <a:rPr lang="en-US" smtClean="0"/>
              <a:t>66</a:t>
            </a:fld>
            <a:endParaRPr lang="en-US"/>
          </a:p>
        </p:txBody>
      </p:sp>
      <p:pic>
        <p:nvPicPr>
          <p:cNvPr id="12" name="Picture 11">
            <a:extLst>
              <a:ext uri="{FF2B5EF4-FFF2-40B4-BE49-F238E27FC236}">
                <a16:creationId xmlns:a16="http://schemas.microsoft.com/office/drawing/2014/main" id="{4BF126A9-0722-47FA-85A9-A476001D2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778" y="1107996"/>
            <a:ext cx="7217747" cy="5151083"/>
          </a:xfrm>
          <a:prstGeom prst="rect">
            <a:avLst/>
          </a:prstGeom>
        </p:spPr>
      </p:pic>
      <p:sp>
        <p:nvSpPr>
          <p:cNvPr id="13" name="Arrow: Down 12">
            <a:extLst>
              <a:ext uri="{FF2B5EF4-FFF2-40B4-BE49-F238E27FC236}">
                <a16:creationId xmlns:a16="http://schemas.microsoft.com/office/drawing/2014/main" id="{5E41A6A6-B50E-470E-8155-667D6B14D305}"/>
              </a:ext>
            </a:extLst>
          </p:cNvPr>
          <p:cNvSpPr/>
          <p:nvPr/>
        </p:nvSpPr>
        <p:spPr>
          <a:xfrm rot="20110867">
            <a:off x="3785580" y="4094328"/>
            <a:ext cx="614149" cy="11079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7398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0" dirty="0">
                <a:latin typeface="Arial" panose="020B0604020202020204" pitchFamily="34" charset="0"/>
                <a:cs typeface="Arial" panose="020B0604020202020204" pitchFamily="34" charset="0"/>
              </a:rPr>
              <a:t>Check Your Knowledge – Question #7</a:t>
            </a:r>
          </a:p>
        </p:txBody>
      </p:sp>
      <p:sp>
        <p:nvSpPr>
          <p:cNvPr id="11" name="Content Placeholder 2"/>
          <p:cNvSpPr>
            <a:spLocks noGrp="1"/>
          </p:cNvSpPr>
          <p:nvPr>
            <p:ph sz="half" idx="1"/>
          </p:nvPr>
        </p:nvSpPr>
        <p:spPr>
          <a:xfrm>
            <a:off x="1708150" y="1295401"/>
            <a:ext cx="8655050" cy="5045075"/>
          </a:xfrm>
        </p:spPr>
        <p:txBody>
          <a:bodyPr>
            <a:normAutofit/>
          </a:bodyPr>
          <a:lstStyle/>
          <a:p>
            <a:pPr marL="0" indent="0">
              <a:buNone/>
            </a:pPr>
            <a:r>
              <a:rPr lang="en-US" sz="3200" dirty="0"/>
              <a:t>It’s July. You enrolled in Medicare last year but didn’t enroll in a Medicare drug plan. </a:t>
            </a:r>
            <a:r>
              <a:rPr lang="en-US" sz="3200" i="1" dirty="0"/>
              <a:t>Generally, </a:t>
            </a:r>
            <a:r>
              <a:rPr lang="en-US" sz="3200" dirty="0"/>
              <a:t>when is your next chance to enroll in Part D?</a:t>
            </a:r>
          </a:p>
          <a:p>
            <a:pPr marL="0" indent="0">
              <a:buNone/>
            </a:pPr>
            <a:endParaRPr lang="en-US" dirty="0"/>
          </a:p>
          <a:p>
            <a:pPr marL="514350" indent="-514350">
              <a:spcAft>
                <a:spcPts val="600"/>
              </a:spcAft>
              <a:buFont typeface="+mj-lt"/>
              <a:buAutoNum type="alphaLcPeriod"/>
            </a:pPr>
            <a:r>
              <a:rPr lang="en-US" sz="3000" dirty="0"/>
              <a:t>Annual Open Enrollment Period</a:t>
            </a:r>
          </a:p>
          <a:p>
            <a:pPr marL="514350" indent="-514350">
              <a:spcAft>
                <a:spcPts val="600"/>
              </a:spcAft>
              <a:buFont typeface="+mj-lt"/>
              <a:buAutoNum type="alphaLcPeriod"/>
            </a:pPr>
            <a:r>
              <a:rPr lang="en-US" sz="3000" dirty="0"/>
              <a:t>Initial Enrollment Period</a:t>
            </a:r>
          </a:p>
          <a:p>
            <a:pPr marL="514350" indent="-514350">
              <a:spcAft>
                <a:spcPts val="600"/>
              </a:spcAft>
              <a:buFont typeface="+mj-lt"/>
              <a:buAutoNum type="alphaLcPeriod"/>
            </a:pPr>
            <a:r>
              <a:rPr lang="en-US" sz="3000" dirty="0"/>
              <a:t>Your next birthday</a:t>
            </a:r>
          </a:p>
          <a:p>
            <a:pPr marL="514350" indent="-514350">
              <a:spcAft>
                <a:spcPts val="600"/>
              </a:spcAft>
              <a:buFont typeface="+mj-lt"/>
              <a:buAutoNum type="alphaLcPeriod"/>
            </a:pPr>
            <a:r>
              <a:rPr lang="en-US" sz="3000" dirty="0"/>
              <a:t>12 months after your initial enrollment</a:t>
            </a:r>
          </a:p>
          <a:p>
            <a:pPr marL="0" indent="0">
              <a:buNone/>
            </a:pPr>
            <a:endParaRPr lang="en-US" dirty="0"/>
          </a:p>
        </p:txBody>
      </p:sp>
      <p:sp>
        <p:nvSpPr>
          <p:cNvPr id="12" name="Content Placeholder 3"/>
          <p:cNvSpPr txBox="1">
            <a:spLocks/>
          </p:cNvSpPr>
          <p:nvPr/>
        </p:nvSpPr>
        <p:spPr>
          <a:xfrm>
            <a:off x="1708150" y="3971536"/>
            <a:ext cx="4514850" cy="2886465"/>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endParaRPr lang="en-US" sz="2800" dirty="0"/>
          </a:p>
        </p:txBody>
      </p:sp>
      <p:pic>
        <p:nvPicPr>
          <p:cNvPr id="8196" name="Picture 4" descr="C:\Users\clb6\AppData\Local\Microsoft\Windows\Temporary Internet Files\Content.IE5\7K1XP0X3\thinking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9298" y="3383753"/>
            <a:ext cx="2427803" cy="203101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D47AE791-E389-4C12-B777-82399A26917E}"/>
              </a:ext>
            </a:extLst>
          </p:cNvPr>
          <p:cNvSpPr>
            <a:spLocks noGrp="1"/>
          </p:cNvSpPr>
          <p:nvPr>
            <p:ph type="ftr" sz="quarter" idx="3"/>
          </p:nvPr>
        </p:nvSpPr>
        <p:spPr/>
        <p:txBody>
          <a:bodyPr/>
          <a:lstStyle/>
          <a:p>
            <a:r>
              <a:rPr lang="en-US">
                <a:solidFill>
                  <a:prstClr val="black"/>
                </a:solidFill>
              </a:rPr>
              <a:t>November 15, 2025 Welcome to Medicare Presentation</a:t>
            </a:r>
            <a:endParaRPr lang="en-US" dirty="0">
              <a:solidFill>
                <a:prstClr val="black"/>
              </a:solidFill>
            </a:endParaRPr>
          </a:p>
        </p:txBody>
      </p:sp>
      <p:sp>
        <p:nvSpPr>
          <p:cNvPr id="4" name="Date Placeholder 3">
            <a:extLst>
              <a:ext uri="{FF2B5EF4-FFF2-40B4-BE49-F238E27FC236}">
                <a16:creationId xmlns:a16="http://schemas.microsoft.com/office/drawing/2014/main" id="{44B5D091-CD43-4CAE-AAB7-74A20B1A3BA7}"/>
              </a:ext>
            </a:extLst>
          </p:cNvPr>
          <p:cNvSpPr>
            <a:spLocks noGrp="1"/>
          </p:cNvSpPr>
          <p:nvPr>
            <p:ph type="dt" sz="half" idx="2"/>
          </p:nvPr>
        </p:nvSpPr>
        <p:spPr/>
        <p:txBody>
          <a:bodyPr/>
          <a:lstStyle/>
          <a:p>
            <a:r>
              <a:rPr lang="en-US">
                <a:solidFill>
                  <a:prstClr val="black"/>
                </a:solidFill>
              </a:rPr>
              <a:t>10/20/2025</a:t>
            </a:r>
            <a:endParaRPr lang="en-US" dirty="0">
              <a:solidFill>
                <a:prstClr val="black"/>
              </a:solidFill>
            </a:endParaRPr>
          </a:p>
        </p:txBody>
      </p:sp>
      <p:sp>
        <p:nvSpPr>
          <p:cNvPr id="5" name="Slide Number Placeholder 4">
            <a:extLst>
              <a:ext uri="{FF2B5EF4-FFF2-40B4-BE49-F238E27FC236}">
                <a16:creationId xmlns:a16="http://schemas.microsoft.com/office/drawing/2014/main" id="{9DC7332D-3A0C-48E7-93B7-0D858B455D8D}"/>
              </a:ext>
            </a:extLst>
          </p:cNvPr>
          <p:cNvSpPr>
            <a:spLocks noGrp="1"/>
          </p:cNvSpPr>
          <p:nvPr>
            <p:ph type="sldNum" sz="quarter" idx="4"/>
          </p:nvPr>
        </p:nvSpPr>
        <p:spPr/>
        <p:txBody>
          <a:bodyPr/>
          <a:lstStyle/>
          <a:p>
            <a:fld id="{78C0CC3C-85F1-4D86-9B70-8D9F8B17F046}"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755409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5" name="Picture 4" descr="09/01/2014 - 10/01/2014 - Medical Qu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282" y="1778057"/>
            <a:ext cx="3583859" cy="3583859"/>
          </a:xfrm>
          <a:prstGeom prst="rect">
            <a:avLst/>
          </a:prstGeom>
        </p:spPr>
      </p:pic>
      <p:sp>
        <p:nvSpPr>
          <p:cNvPr id="2" name="Footer Placeholder 1">
            <a:extLst>
              <a:ext uri="{FF2B5EF4-FFF2-40B4-BE49-F238E27FC236}">
                <a16:creationId xmlns:a16="http://schemas.microsoft.com/office/drawing/2014/main" id="{30C8BA13-8EE5-4F9A-BEA8-C22AE3DA2927}"/>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67E03C7C-010F-4913-B0B0-0163F2E9B795}"/>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B9A93F64-DCD3-4418-8FB6-94B70CF1CA42}"/>
              </a:ext>
            </a:extLst>
          </p:cNvPr>
          <p:cNvSpPr>
            <a:spLocks noGrp="1"/>
          </p:cNvSpPr>
          <p:nvPr>
            <p:ph type="sldNum" sz="quarter" idx="12"/>
          </p:nvPr>
        </p:nvSpPr>
        <p:spPr/>
        <p:txBody>
          <a:bodyPr/>
          <a:lstStyle/>
          <a:p>
            <a:fld id="{844A7B69-93E2-4D34-896D-EFDD7F03AB74}" type="slidenum">
              <a:rPr lang="en-US" smtClean="0"/>
              <a:t>68</a:t>
            </a:fld>
            <a:endParaRPr lang="en-US"/>
          </a:p>
        </p:txBody>
      </p:sp>
    </p:spTree>
    <p:extLst>
      <p:ext uri="{BB962C8B-B14F-4D97-AF65-F5344CB8AC3E}">
        <p14:creationId xmlns:p14="http://schemas.microsoft.com/office/powerpoint/2010/main" val="3326266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5" y="1608284"/>
            <a:ext cx="3218697" cy="3616206"/>
            <a:chOff x="263667" y="761522"/>
            <a:chExt cx="3218697" cy="3616206"/>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373325" y="1608285"/>
            <a:ext cx="8238103" cy="4431983"/>
          </a:xfrm>
          <a:prstGeom prst="rect">
            <a:avLst/>
          </a:prstGeom>
        </p:spPr>
        <p:txBody>
          <a:bodyPr wrap="square">
            <a:spAutoFit/>
          </a:bodyPr>
          <a:lstStyle/>
          <a:p>
            <a:pPr marL="457200" indent="-457200" defTabSz="514324">
              <a:spcBef>
                <a:spcPts val="600"/>
              </a:spcBef>
              <a:spcAft>
                <a:spcPts val="1200"/>
              </a:spcAft>
              <a:buFont typeface="Wingdings" panose="05000000000000000000" pitchFamily="2" charset="2"/>
              <a:buChar char="Ø"/>
              <a:defRPr/>
            </a:pPr>
            <a:r>
              <a:rPr lang="en-US" sz="2800" b="1" dirty="0">
                <a:solidFill>
                  <a:schemeClr val="accent1"/>
                </a:solidFill>
              </a:rPr>
              <a:t>Medicare Advantage plans, sometimes called Part C, include Part A and Part B benefits, and usually Part D</a:t>
            </a:r>
          </a:p>
          <a:p>
            <a:pPr marL="914400" lvl="1" indent="-457200" defTabSz="514324">
              <a:spcBef>
                <a:spcPts val="600"/>
              </a:spcBef>
              <a:spcAft>
                <a:spcPts val="1200"/>
              </a:spcAft>
              <a:buFont typeface="Wingdings" panose="05000000000000000000" pitchFamily="2" charset="2"/>
              <a:buChar char="§"/>
            </a:pPr>
            <a:r>
              <a:rPr lang="en-US" sz="2800" dirty="0">
                <a:solidFill>
                  <a:prstClr val="black"/>
                </a:solidFill>
              </a:rPr>
              <a:t>Private insurance companies approved by Medicare provide your Medicare coverage</a:t>
            </a:r>
          </a:p>
          <a:p>
            <a:pPr marL="914400" lvl="1" indent="-457200" defTabSz="514324">
              <a:spcBef>
                <a:spcPts val="600"/>
              </a:spcBef>
              <a:buFont typeface="Wingdings" panose="05000000000000000000" pitchFamily="2" charset="2"/>
              <a:buChar char="§"/>
            </a:pPr>
            <a:r>
              <a:rPr lang="en-US" sz="2800" dirty="0">
                <a:solidFill>
                  <a:prstClr val="black"/>
                </a:solidFill>
              </a:rPr>
              <a:t>Most plans are HMOs or PPOs with provider networks. You must use plan doctors, hospitals, and other providers, or you will pay more or all of the costs</a:t>
            </a:r>
          </a:p>
        </p:txBody>
      </p:sp>
      <p:sp>
        <p:nvSpPr>
          <p:cNvPr id="3" name="Footer Placeholder 2">
            <a:extLst>
              <a:ext uri="{FF2B5EF4-FFF2-40B4-BE49-F238E27FC236}">
                <a16:creationId xmlns:a16="http://schemas.microsoft.com/office/drawing/2014/main" id="{B2D436B7-C992-4EA9-BF19-2BE9B87C940C}"/>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4D2AB8CA-7578-47B2-8C05-EED78AF5CC9C}"/>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D23DA2AE-EA08-4512-846C-91FD8A87A0AA}"/>
              </a:ext>
            </a:extLst>
          </p:cNvPr>
          <p:cNvSpPr>
            <a:spLocks noGrp="1"/>
          </p:cNvSpPr>
          <p:nvPr>
            <p:ph type="sldNum" sz="quarter" idx="12"/>
          </p:nvPr>
        </p:nvSpPr>
        <p:spPr/>
        <p:txBody>
          <a:bodyPr/>
          <a:lstStyle/>
          <a:p>
            <a:fld id="{844A7B69-93E2-4D34-896D-EFDD7F03AB74}" type="slidenum">
              <a:rPr lang="en-US" smtClean="0"/>
              <a:t>69</a:t>
            </a:fld>
            <a:endParaRPr lang="en-US"/>
          </a:p>
        </p:txBody>
      </p:sp>
    </p:spTree>
    <p:extLst>
      <p:ext uri="{BB962C8B-B14F-4D97-AF65-F5344CB8AC3E}">
        <p14:creationId xmlns:p14="http://schemas.microsoft.com/office/powerpoint/2010/main" val="158722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flipV="1">
            <a:off x="11807687" y="1205947"/>
            <a:ext cx="212034" cy="371062"/>
          </a:xfrm>
        </p:spPr>
        <p:txBody>
          <a:bodyPr>
            <a:normAutofit/>
          </a:bodyPr>
          <a:lstStyle/>
          <a:p>
            <a:endParaRPr lang="en-US" sz="8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783771" y="1386430"/>
            <a:ext cx="10884394" cy="4705258"/>
          </a:xfrm>
        </p:spPr>
        <p:txBody>
          <a:bodyPr>
            <a:normAutofit/>
          </a:bodyPr>
          <a:lstStyle/>
          <a:p>
            <a:pPr marL="457200" indent="-457200" algn="l">
              <a:buFont typeface="Wingdings" panose="05000000000000000000" pitchFamily="2" charset="2"/>
              <a:buChar char="§"/>
            </a:pPr>
            <a:r>
              <a:rPr lang="en-US" sz="3200" dirty="0">
                <a:cs typeface="Arial" panose="020B0604020202020204" pitchFamily="34" charset="0"/>
              </a:rPr>
              <a:t>Keep it to accept Medicare Part A and Part B; </a:t>
            </a:r>
            <a:r>
              <a:rPr lang="en-US" sz="3200" i="1" dirty="0">
                <a:cs typeface="Arial" panose="020B0604020202020204" pitchFamily="34" charset="0"/>
              </a:rPr>
              <a:t>or</a:t>
            </a:r>
          </a:p>
          <a:p>
            <a:pPr algn="l"/>
            <a:endParaRPr lang="en-US" sz="3200" dirty="0">
              <a:cs typeface="Arial" panose="020B0604020202020204" pitchFamily="34" charset="0"/>
            </a:endParaRPr>
          </a:p>
          <a:p>
            <a:pPr marL="457200" indent="-457200" algn="l">
              <a:buFont typeface="Wingdings" panose="05000000000000000000" pitchFamily="2" charset="2"/>
              <a:buChar char="§"/>
            </a:pPr>
            <a:r>
              <a:rPr lang="en-US" sz="3200" dirty="0">
                <a:cs typeface="Arial" panose="020B0604020202020204" pitchFamily="34" charset="0"/>
              </a:rPr>
              <a:t>Return it to refuse Part B; follow instructions on back of card</a:t>
            </a:r>
          </a:p>
          <a:p>
            <a:pPr marL="342900" indent="-342900" algn="l">
              <a:buFont typeface="Arial" panose="020B0604020202020204" pitchFamily="34" charset="0"/>
              <a:buChar char="•"/>
            </a:pPr>
            <a:endParaRPr lang="en-US" sz="3200" dirty="0">
              <a:cs typeface="Arial" panose="020B0604020202020204" pitchFamily="34" charset="0"/>
            </a:endParaRPr>
          </a:p>
          <a:p>
            <a:pPr marL="457200" indent="-457200" algn="l">
              <a:buFont typeface="Wingdings" panose="05000000000000000000" pitchFamily="2" charset="2"/>
              <a:buChar char="§"/>
            </a:pPr>
            <a:r>
              <a:rPr lang="en-US" sz="3200" dirty="0">
                <a:cs typeface="Arial" panose="020B0604020202020204" pitchFamily="34" charset="0"/>
              </a:rPr>
              <a:t>What the Medicare card looks like:</a:t>
            </a:r>
          </a:p>
          <a:p>
            <a:pPr lvl="1" algn="l"/>
            <a:r>
              <a:rPr lang="en-US" sz="2800" dirty="0"/>
              <a:t> </a:t>
            </a:r>
          </a:p>
          <a:p>
            <a:endParaRPr lang="en-US" sz="54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 - Medicare Card</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5" name="Picture 2" descr="G:\My Documents\My Pictures\New CMS c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218" y="4566181"/>
            <a:ext cx="2724726" cy="17160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7038" y="4566181"/>
            <a:ext cx="2885511" cy="171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F0DEA6C1-299C-408F-B322-156722602466}"/>
              </a:ext>
            </a:extLst>
          </p:cNvPr>
          <p:cNvPicPr>
            <a:picLocks noChangeAspect="1"/>
          </p:cNvPicPr>
          <p:nvPr/>
        </p:nvPicPr>
        <p:blipFill>
          <a:blip r:embed="rId5"/>
          <a:stretch>
            <a:fillRect/>
          </a:stretch>
        </p:blipFill>
        <p:spPr>
          <a:xfrm>
            <a:off x="4406154" y="6534884"/>
            <a:ext cx="3639627" cy="323116"/>
          </a:xfrm>
          <a:prstGeom prst="rect">
            <a:avLst/>
          </a:prstGeom>
        </p:spPr>
      </p:pic>
    </p:spTree>
    <p:extLst>
      <p:ext uri="{BB962C8B-B14F-4D97-AF65-F5344CB8AC3E}">
        <p14:creationId xmlns:p14="http://schemas.microsoft.com/office/powerpoint/2010/main" val="3925393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 Costs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AD2FDA0-009C-4B8F-B34A-B1CADF11E3D1}"/>
              </a:ext>
            </a:extLst>
          </p:cNvPr>
          <p:cNvSpPr/>
          <p:nvPr/>
        </p:nvSpPr>
        <p:spPr>
          <a:xfrm>
            <a:off x="3780175" y="2183991"/>
            <a:ext cx="8048968" cy="3921073"/>
          </a:xfrm>
          <a:prstGeom prst="rect">
            <a:avLst/>
          </a:prstGeom>
        </p:spPr>
        <p:txBody>
          <a:bodyPr wrap="square">
            <a:spAutoFit/>
          </a:bodyPr>
          <a:lstStyle/>
          <a:p>
            <a:pPr indent="-342900">
              <a:lnSpc>
                <a:spcPct val="110000"/>
              </a:lnSpc>
              <a:buFont typeface="Wingdings" panose="05000000000000000000" pitchFamily="2" charset="2"/>
              <a:buChar char="§"/>
            </a:pPr>
            <a:r>
              <a:rPr lang="en-US" sz="2800" dirty="0"/>
              <a:t>Part B monthly premium ($185 for most in 2025)</a:t>
            </a:r>
          </a:p>
          <a:p>
            <a:pPr marL="342900" indent="-342900">
              <a:lnSpc>
                <a:spcPct val="110000"/>
              </a:lnSpc>
              <a:spcBef>
                <a:spcPts val="600"/>
              </a:spcBef>
              <a:buFont typeface="Wingdings" panose="05000000000000000000" pitchFamily="2" charset="2"/>
              <a:buChar char="§"/>
            </a:pPr>
            <a:r>
              <a:rPr lang="en-US" sz="2800" dirty="0"/>
              <a:t>Additional monthly premium to the Advantage plan company - depends on the plan</a:t>
            </a:r>
          </a:p>
          <a:p>
            <a:pPr marL="800100" lvl="1" indent="-342900">
              <a:lnSpc>
                <a:spcPct val="110000"/>
              </a:lnSpc>
              <a:spcBef>
                <a:spcPts val="600"/>
              </a:spcBef>
              <a:buFont typeface="Wingdings" panose="05000000000000000000" pitchFamily="2" charset="2"/>
              <a:buChar char="§"/>
            </a:pPr>
            <a:r>
              <a:rPr lang="en-US" sz="2400" dirty="0"/>
              <a:t>Some plans have $0 premium</a:t>
            </a:r>
          </a:p>
          <a:p>
            <a:pPr marL="342900" indent="-342900">
              <a:lnSpc>
                <a:spcPct val="110000"/>
              </a:lnSpc>
              <a:spcBef>
                <a:spcPts val="600"/>
              </a:spcBef>
              <a:buFont typeface="Wingdings" panose="05000000000000000000" pitchFamily="2" charset="2"/>
              <a:buChar char="§"/>
            </a:pPr>
            <a:r>
              <a:rPr lang="en-US" sz="2800" dirty="0"/>
              <a:t>Deductibles, coinsurance, and copayments </a:t>
            </a:r>
          </a:p>
          <a:p>
            <a:pPr marL="800100" lvl="1" indent="-342900">
              <a:lnSpc>
                <a:spcPct val="110000"/>
              </a:lnSpc>
              <a:spcBef>
                <a:spcPts val="600"/>
              </a:spcBef>
              <a:buFont typeface="Wingdings" panose="05000000000000000000" pitchFamily="2" charset="2"/>
              <a:buChar char="§"/>
            </a:pPr>
            <a:r>
              <a:rPr lang="en-US" sz="2400" dirty="0"/>
              <a:t>Different from Original Medicare</a:t>
            </a:r>
          </a:p>
          <a:p>
            <a:pPr marL="822960" lvl="2" indent="-342900">
              <a:lnSpc>
                <a:spcPct val="110000"/>
              </a:lnSpc>
              <a:buFont typeface="Wingdings" panose="05000000000000000000" pitchFamily="2" charset="2"/>
              <a:buChar char="§"/>
            </a:pPr>
            <a:r>
              <a:rPr lang="en-US" sz="2400" dirty="0"/>
              <a:t>Vary from plan to plan</a:t>
            </a:r>
          </a:p>
          <a:p>
            <a:pPr marL="822960" lvl="2" indent="-342900">
              <a:lnSpc>
                <a:spcPct val="110000"/>
              </a:lnSpc>
              <a:buFont typeface="Wingdings" panose="05000000000000000000" pitchFamily="2" charset="2"/>
              <a:buChar char="§"/>
            </a:pPr>
            <a:r>
              <a:rPr lang="en-US" sz="2400" dirty="0"/>
              <a:t>May be higher if using out-of-network providers</a:t>
            </a:r>
          </a:p>
        </p:txBody>
      </p:sp>
      <p:sp>
        <p:nvSpPr>
          <p:cNvPr id="9" name="TextBox 8">
            <a:extLst>
              <a:ext uri="{FF2B5EF4-FFF2-40B4-BE49-F238E27FC236}">
                <a16:creationId xmlns:a16="http://schemas.microsoft.com/office/drawing/2014/main" id="{46A24921-099E-426C-B6F4-66AB44B0BDAC}"/>
              </a:ext>
            </a:extLst>
          </p:cNvPr>
          <p:cNvSpPr txBox="1"/>
          <p:nvPr/>
        </p:nvSpPr>
        <p:spPr>
          <a:xfrm>
            <a:off x="3449341" y="1538041"/>
            <a:ext cx="721252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chemeClr val="accent1"/>
                </a:solidFill>
                <a:latin typeface="Arial" panose="020B0604020202020204" pitchFamily="34" charset="0"/>
                <a:cs typeface="Arial" panose="020B0604020202020204" pitchFamily="34" charset="0"/>
              </a:rPr>
              <a:t>What you Pay:</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60" y="1531673"/>
            <a:ext cx="3218697" cy="3616206"/>
            <a:chOff x="263667" y="761522"/>
            <a:chExt cx="3218697" cy="3616206"/>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Footer Placeholder 1">
            <a:extLst>
              <a:ext uri="{FF2B5EF4-FFF2-40B4-BE49-F238E27FC236}">
                <a16:creationId xmlns:a16="http://schemas.microsoft.com/office/drawing/2014/main" id="{919310B0-BCE0-41B4-9A06-CF057E6D3034}"/>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2B84477D-8CB4-4869-9D9C-9AC988ADC9CC}"/>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812F2AEE-F878-4038-8DB1-20072FEDEB3E}"/>
              </a:ext>
            </a:extLst>
          </p:cNvPr>
          <p:cNvSpPr>
            <a:spLocks noGrp="1"/>
          </p:cNvSpPr>
          <p:nvPr>
            <p:ph type="sldNum" sz="quarter" idx="12"/>
          </p:nvPr>
        </p:nvSpPr>
        <p:spPr/>
        <p:txBody>
          <a:bodyPr/>
          <a:lstStyle/>
          <a:p>
            <a:fld id="{844A7B69-93E2-4D34-896D-EFDD7F03AB74}" type="slidenum">
              <a:rPr lang="en-US" smtClean="0"/>
              <a:t>70</a:t>
            </a:fld>
            <a:endParaRPr lang="en-US"/>
          </a:p>
        </p:txBody>
      </p:sp>
    </p:spTree>
    <p:extLst>
      <p:ext uri="{BB962C8B-B14F-4D97-AF65-F5344CB8AC3E}">
        <p14:creationId xmlns:p14="http://schemas.microsoft.com/office/powerpoint/2010/main" val="2986909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 Coverage</a:t>
            </a:r>
          </a:p>
          <a:p>
            <a:pPr algn="ctr"/>
            <a:r>
              <a:rPr lang="en-US" sz="1200" dirty="0">
                <a:solidFill>
                  <a:schemeClr val="bg1"/>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A8DE1BA-2880-4546-B930-F03CFE933B52}"/>
              </a:ext>
            </a:extLst>
          </p:cNvPr>
          <p:cNvSpPr/>
          <p:nvPr/>
        </p:nvSpPr>
        <p:spPr>
          <a:xfrm>
            <a:off x="3271982" y="1321513"/>
            <a:ext cx="8305800" cy="4821320"/>
          </a:xfrm>
          <a:prstGeom prst="rect">
            <a:avLst/>
          </a:prstGeom>
        </p:spPr>
        <p:txBody>
          <a:bodyPr wrap="square">
            <a:spAutoFit/>
          </a:bodyPr>
          <a:lstStyle/>
          <a:p>
            <a:pPr marL="342900" indent="-342900">
              <a:lnSpc>
                <a:spcPct val="110000"/>
              </a:lnSpc>
              <a:spcAft>
                <a:spcPts val="1200"/>
              </a:spcAft>
              <a:buFont typeface="Wingdings" panose="05000000000000000000" pitchFamily="2" charset="2"/>
              <a:buChar char="Ø"/>
            </a:pPr>
            <a:r>
              <a:rPr lang="en-US" sz="2400" b="1" dirty="0">
                <a:solidFill>
                  <a:schemeClr val="accent1"/>
                </a:solidFill>
                <a:latin typeface="Arial" panose="020B0604020202020204" pitchFamily="34" charset="0"/>
                <a:cs typeface="Arial" panose="020B0604020202020204" pitchFamily="34" charset="0"/>
              </a:rPr>
              <a:t>If you join a Medicare Advantage Plan you: </a:t>
            </a:r>
          </a:p>
          <a:p>
            <a:pPr marL="589343" lvl="1" indent="-285750">
              <a:lnSpc>
                <a:spcPct val="110000"/>
              </a:lnSpc>
              <a:spcAft>
                <a:spcPts val="600"/>
              </a:spcAft>
              <a:buFont typeface="Wingdings" panose="05000000000000000000" pitchFamily="2" charset="2"/>
              <a:buChar char="§"/>
            </a:pPr>
            <a:r>
              <a:rPr lang="en-US" sz="2000" dirty="0"/>
              <a:t>Still get all services covered by Part A and Part B, but you get them through the Medicare Advantage Plan</a:t>
            </a:r>
          </a:p>
          <a:p>
            <a:pPr marL="589343" lvl="1" indent="-285750">
              <a:lnSpc>
                <a:spcPct val="110000"/>
              </a:lnSpc>
              <a:spcAft>
                <a:spcPts val="600"/>
              </a:spcAft>
              <a:buFont typeface="Wingdings" panose="05000000000000000000" pitchFamily="2" charset="2"/>
              <a:buChar char="§"/>
            </a:pPr>
            <a:r>
              <a:rPr lang="en-US" sz="2000" dirty="0"/>
              <a:t>May choose a plan that includes Part D prescription drug coverage.</a:t>
            </a:r>
          </a:p>
          <a:p>
            <a:pPr marL="589343" lvl="1" indent="-285750">
              <a:lnSpc>
                <a:spcPct val="110000"/>
              </a:lnSpc>
              <a:spcAft>
                <a:spcPts val="600"/>
              </a:spcAft>
              <a:buFont typeface="Wingdings" panose="05000000000000000000" pitchFamily="2" charset="2"/>
              <a:buChar char="§"/>
            </a:pPr>
            <a:r>
              <a:rPr lang="en-US" sz="2000" dirty="0"/>
              <a:t>May have different benefits and cost-sharing</a:t>
            </a:r>
          </a:p>
          <a:p>
            <a:pPr marL="623868" lvl="1" indent="-285750">
              <a:lnSpc>
                <a:spcPct val="110000"/>
              </a:lnSpc>
              <a:spcAft>
                <a:spcPts val="600"/>
              </a:spcAft>
              <a:buFont typeface="Wingdings" panose="05000000000000000000" pitchFamily="2" charset="2"/>
              <a:buChar char="§"/>
            </a:pPr>
            <a:r>
              <a:rPr lang="en-US" sz="2000" dirty="0"/>
              <a:t>Can’t be charged more for certain services than you would pay under Original Medicare</a:t>
            </a:r>
          </a:p>
          <a:p>
            <a:pPr marL="623868" lvl="1" indent="-285750">
              <a:lnSpc>
                <a:spcPct val="110000"/>
              </a:lnSpc>
              <a:buFont typeface="Wingdings" panose="05000000000000000000" pitchFamily="2" charset="2"/>
              <a:buChar char="§"/>
            </a:pPr>
            <a:r>
              <a:rPr lang="en-US" sz="2000" dirty="0"/>
              <a:t>May have a yearly limit on your out-of-pocket costs for medical services.</a:t>
            </a:r>
          </a:p>
          <a:p>
            <a:pPr marL="1081068" lvl="2" indent="-285750">
              <a:lnSpc>
                <a:spcPct val="110000"/>
              </a:lnSpc>
              <a:spcAft>
                <a:spcPts val="600"/>
              </a:spcAft>
              <a:buFont typeface="Wingdings" panose="05000000000000000000" pitchFamily="2" charset="2"/>
              <a:buChar char="§"/>
            </a:pPr>
            <a:r>
              <a:rPr lang="en-US" sz="2000" dirty="0"/>
              <a:t>Once you reach this limit, you’ll pay nothing for covered services</a:t>
            </a:r>
          </a:p>
          <a:p>
            <a:pPr marL="589343" lvl="1" indent="-285750">
              <a:lnSpc>
                <a:spcPct val="110000"/>
              </a:lnSpc>
              <a:spcAft>
                <a:spcPts val="600"/>
              </a:spcAft>
              <a:buFont typeface="Wingdings" panose="05000000000000000000" pitchFamily="2" charset="2"/>
              <a:buChar char="§"/>
            </a:pPr>
            <a:r>
              <a:rPr lang="en-US" sz="2000" dirty="0"/>
              <a:t>May choose a plan that includes extra benefits not covered by Original Medicare, such as vision or dental care </a:t>
            </a:r>
          </a:p>
          <a:p>
            <a:pPr marL="589343" lvl="1" indent="-285750">
              <a:lnSpc>
                <a:spcPct val="110000"/>
              </a:lnSpc>
              <a:spcAft>
                <a:spcPts val="600"/>
              </a:spcAft>
              <a:buFont typeface="Wingdings" panose="05000000000000000000" pitchFamily="2" charset="2"/>
              <a:buChar char="§"/>
            </a:pPr>
            <a:r>
              <a:rPr lang="en-US" sz="2000" u="sng" dirty="0"/>
              <a:t>Cannot</a:t>
            </a:r>
            <a:r>
              <a:rPr lang="en-US" sz="2000" dirty="0"/>
              <a:t> use a Medigap policy to supplement your coverage</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60" y="1531673"/>
            <a:ext cx="3218697" cy="3616206"/>
            <a:chOff x="263667" y="761522"/>
            <a:chExt cx="3218697" cy="3616206"/>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Footer Placeholder 1">
            <a:extLst>
              <a:ext uri="{FF2B5EF4-FFF2-40B4-BE49-F238E27FC236}">
                <a16:creationId xmlns:a16="http://schemas.microsoft.com/office/drawing/2014/main" id="{9AAEA6EF-75BC-4CD1-BEE0-6646A6F66059}"/>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4ADA78D5-FC64-4151-9A10-5FEECF02E8D2}"/>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589A5501-DC40-4F7F-848C-807F81D5FA32}"/>
              </a:ext>
            </a:extLst>
          </p:cNvPr>
          <p:cNvSpPr>
            <a:spLocks noGrp="1"/>
          </p:cNvSpPr>
          <p:nvPr>
            <p:ph type="sldNum" sz="quarter" idx="12"/>
          </p:nvPr>
        </p:nvSpPr>
        <p:spPr/>
        <p:txBody>
          <a:bodyPr/>
          <a:lstStyle/>
          <a:p>
            <a:fld id="{844A7B69-93E2-4D34-896D-EFDD7F03AB74}" type="slidenum">
              <a:rPr lang="en-US" smtClean="0"/>
              <a:t>71</a:t>
            </a:fld>
            <a:endParaRPr lang="en-US"/>
          </a:p>
        </p:txBody>
      </p:sp>
    </p:spTree>
    <p:extLst>
      <p:ext uri="{BB962C8B-B14F-4D97-AF65-F5344CB8AC3E}">
        <p14:creationId xmlns:p14="http://schemas.microsoft.com/office/powerpoint/2010/main" val="1001639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 Considerations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D1872CB-6BC8-4238-885B-7B3A96EBDB18}"/>
              </a:ext>
            </a:extLst>
          </p:cNvPr>
          <p:cNvSpPr txBox="1"/>
          <p:nvPr/>
        </p:nvSpPr>
        <p:spPr>
          <a:xfrm>
            <a:off x="1489587" y="1991031"/>
            <a:ext cx="4232787" cy="3760840"/>
          </a:xfrm>
          <a:prstGeom prst="rect">
            <a:avLst/>
          </a:prstGeom>
          <a:solidFill>
            <a:schemeClr val="accent6">
              <a:lumMod val="20000"/>
              <a:lumOff val="80000"/>
            </a:schemeClr>
          </a:solidFill>
          <a:ln>
            <a:solidFill>
              <a:schemeClr val="tx1"/>
            </a:solidFill>
          </a:ln>
        </p:spPr>
        <p:txBody>
          <a:bodyPr wrap="square" rtlCol="0">
            <a:spAutoFit/>
          </a:bodyPr>
          <a:lstStyle/>
          <a:p>
            <a:pPr>
              <a:spcAft>
                <a:spcPts val="600"/>
              </a:spcAft>
            </a:pPr>
            <a:r>
              <a:rPr lang="en-US" sz="2000" dirty="0">
                <a:cs typeface="Arial" pitchFamily="34" charset="0"/>
              </a:rPr>
              <a:t>+  Coordinated care with network physicians</a:t>
            </a:r>
          </a:p>
          <a:p>
            <a:pPr>
              <a:spcAft>
                <a:spcPts val="600"/>
              </a:spcAft>
            </a:pPr>
            <a:r>
              <a:rPr lang="en-US" sz="2000" dirty="0"/>
              <a:t>+  Some offer extra benefits (vision, dental, hearing)</a:t>
            </a:r>
          </a:p>
          <a:p>
            <a:pPr>
              <a:spcAft>
                <a:spcPts val="600"/>
              </a:spcAft>
            </a:pPr>
            <a:r>
              <a:rPr lang="en-US" sz="2000" dirty="0"/>
              <a:t>+  May have lower monthly premium (in addition to the Part B premium)</a:t>
            </a:r>
          </a:p>
          <a:p>
            <a:pPr>
              <a:spcAft>
                <a:spcPts val="600"/>
              </a:spcAft>
            </a:pPr>
            <a:r>
              <a:rPr lang="en-US" sz="2000" dirty="0"/>
              <a:t>+  Must follow CMS regulations</a:t>
            </a:r>
          </a:p>
          <a:p>
            <a:pPr>
              <a:spcAft>
                <a:spcPts val="600"/>
              </a:spcAft>
            </a:pPr>
            <a:r>
              <a:rPr lang="en-US" sz="2000" dirty="0"/>
              <a:t>+  Out-of-pocket copay maximum</a:t>
            </a:r>
          </a:p>
          <a:p>
            <a:pPr>
              <a:spcAft>
                <a:spcPts val="600"/>
              </a:spcAft>
            </a:pPr>
            <a:r>
              <a:rPr lang="en-US" sz="2000" dirty="0"/>
              <a:t>+  Varied plans and choices</a:t>
            </a:r>
          </a:p>
          <a:p>
            <a:pPr>
              <a:spcAft>
                <a:spcPts val="600"/>
              </a:spcAft>
            </a:pPr>
            <a:r>
              <a:rPr lang="en-US" sz="2000" dirty="0">
                <a:cs typeface="Arial" pitchFamily="34" charset="0"/>
              </a:rPr>
              <a:t>+  Can change plans each year</a:t>
            </a:r>
            <a:endParaRPr lang="en-US" sz="2000" dirty="0"/>
          </a:p>
        </p:txBody>
      </p:sp>
      <p:sp>
        <p:nvSpPr>
          <p:cNvPr id="8" name="Rectangle 7"/>
          <p:cNvSpPr/>
          <p:nvPr/>
        </p:nvSpPr>
        <p:spPr>
          <a:xfrm>
            <a:off x="6400800" y="1991031"/>
            <a:ext cx="4026310" cy="37608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sz="2000" dirty="0">
                <a:solidFill>
                  <a:prstClr val="black"/>
                </a:solidFill>
                <a:cs typeface="Arial" pitchFamily="34" charset="0"/>
              </a:rPr>
              <a:t>-  Must re-evaluate plan each year/May need to change plans</a:t>
            </a:r>
          </a:p>
          <a:p>
            <a:pPr lvl="0">
              <a:spcAft>
                <a:spcPts val="600"/>
              </a:spcAft>
            </a:pPr>
            <a:r>
              <a:rPr lang="en-US" sz="2000" dirty="0">
                <a:solidFill>
                  <a:prstClr val="black"/>
                </a:solidFill>
                <a:cs typeface="Arial" pitchFamily="34" charset="0"/>
              </a:rPr>
              <a:t>-  Enrollment is limited to specific times of the year</a:t>
            </a:r>
          </a:p>
          <a:p>
            <a:pPr lvl="0">
              <a:spcAft>
                <a:spcPts val="600"/>
              </a:spcAft>
            </a:pPr>
            <a:r>
              <a:rPr lang="en-US" sz="2000" dirty="0">
                <a:solidFill>
                  <a:prstClr val="black"/>
                </a:solidFill>
              </a:rPr>
              <a:t>-  May have higher out of pocket expenses</a:t>
            </a:r>
          </a:p>
          <a:p>
            <a:pPr lvl="0">
              <a:spcAft>
                <a:spcPts val="600"/>
              </a:spcAft>
            </a:pPr>
            <a:r>
              <a:rPr lang="en-US" sz="2000" dirty="0">
                <a:solidFill>
                  <a:prstClr val="black"/>
                </a:solidFill>
              </a:rPr>
              <a:t>-  No State mandates or protections for extras</a:t>
            </a:r>
          </a:p>
          <a:p>
            <a:pPr lvl="0">
              <a:spcAft>
                <a:spcPts val="600"/>
              </a:spcAft>
            </a:pPr>
            <a:r>
              <a:rPr lang="en-US" sz="2000" dirty="0">
                <a:solidFill>
                  <a:prstClr val="black"/>
                </a:solidFill>
              </a:rPr>
              <a:t>-  Higher costs when out of network</a:t>
            </a:r>
          </a:p>
          <a:p>
            <a:pPr lvl="0">
              <a:spcAft>
                <a:spcPts val="600"/>
              </a:spcAft>
            </a:pPr>
            <a:r>
              <a:rPr lang="en-US" sz="2000" dirty="0">
                <a:solidFill>
                  <a:prstClr val="black"/>
                </a:solidFill>
                <a:cs typeface="Arial" pitchFamily="34" charset="0"/>
              </a:rPr>
              <a:t>-  Confusion over plans/coverage</a:t>
            </a:r>
          </a:p>
          <a:p>
            <a:pPr marL="342900" lvl="0" indent="-342900">
              <a:spcAft>
                <a:spcPts val="600"/>
              </a:spcAft>
              <a:buFontTx/>
              <a:buChar char="-"/>
            </a:pPr>
            <a:endParaRPr lang="en-US" sz="2000" dirty="0">
              <a:solidFill>
                <a:prstClr val="black"/>
              </a:solidFill>
              <a:cs typeface="Arial" pitchFamily="34" charset="0"/>
            </a:endParaRPr>
          </a:p>
        </p:txBody>
      </p:sp>
      <p:sp>
        <p:nvSpPr>
          <p:cNvPr id="9" name="TextBox 8"/>
          <p:cNvSpPr txBox="1"/>
          <p:nvPr/>
        </p:nvSpPr>
        <p:spPr>
          <a:xfrm>
            <a:off x="1194152" y="1257126"/>
            <a:ext cx="9512710" cy="584775"/>
          </a:xfrm>
          <a:prstGeom prst="rect">
            <a:avLst/>
          </a:prstGeom>
          <a:noFill/>
        </p:spPr>
        <p:txBody>
          <a:bodyPr wrap="square" rtlCol="0">
            <a:spAutoFit/>
          </a:bodyPr>
          <a:lstStyle/>
          <a:p>
            <a:r>
              <a:rPr lang="en-US" sz="3200" b="1" dirty="0">
                <a:solidFill>
                  <a:schemeClr val="accent1"/>
                </a:solidFill>
              </a:rPr>
              <a:t>                  </a:t>
            </a:r>
            <a:r>
              <a:rPr lang="en-US" sz="3200" b="1" u="sng" dirty="0">
                <a:solidFill>
                  <a:schemeClr val="accent1"/>
                </a:solidFill>
              </a:rPr>
              <a:t>PROS:	</a:t>
            </a:r>
            <a:r>
              <a:rPr lang="en-US" sz="3200" b="1" dirty="0">
                <a:solidFill>
                  <a:schemeClr val="accent1"/>
                </a:solidFill>
              </a:rPr>
              <a:t>				  </a:t>
            </a:r>
            <a:r>
              <a:rPr lang="en-US" sz="3200" b="1" u="sng" dirty="0">
                <a:solidFill>
                  <a:schemeClr val="accent1"/>
                </a:solidFill>
              </a:rPr>
              <a:t>CONS:  </a:t>
            </a:r>
          </a:p>
        </p:txBody>
      </p:sp>
      <p:sp>
        <p:nvSpPr>
          <p:cNvPr id="2" name="Footer Placeholder 1">
            <a:extLst>
              <a:ext uri="{FF2B5EF4-FFF2-40B4-BE49-F238E27FC236}">
                <a16:creationId xmlns:a16="http://schemas.microsoft.com/office/drawing/2014/main" id="{3A68338D-C2A2-4771-9EF1-2D64813567EA}"/>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A7BBDA67-735D-4379-9A05-36FB469E9A10}"/>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D2B57D7C-3A54-469F-8E28-2C255CFEAED0}"/>
              </a:ext>
            </a:extLst>
          </p:cNvPr>
          <p:cNvSpPr>
            <a:spLocks noGrp="1"/>
          </p:cNvSpPr>
          <p:nvPr>
            <p:ph type="sldNum" sz="quarter" idx="12"/>
          </p:nvPr>
        </p:nvSpPr>
        <p:spPr/>
        <p:txBody>
          <a:bodyPr/>
          <a:lstStyle/>
          <a:p>
            <a:fld id="{844A7B69-93E2-4D34-896D-EFDD7F03AB74}" type="slidenum">
              <a:rPr lang="en-US" smtClean="0"/>
              <a:t>72</a:t>
            </a:fld>
            <a:endParaRPr lang="en-US"/>
          </a:p>
        </p:txBody>
      </p:sp>
    </p:spTree>
    <p:extLst>
      <p:ext uri="{BB962C8B-B14F-4D97-AF65-F5344CB8AC3E}">
        <p14:creationId xmlns:p14="http://schemas.microsoft.com/office/powerpoint/2010/main" val="15262309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 Enrollment </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0" y="1604259"/>
            <a:ext cx="1466303" cy="2334650"/>
            <a:chOff x="7108784" y="1808184"/>
            <a:chExt cx="1909568" cy="2370068"/>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2" name="Rectangle 1">
            <a:extLst>
              <a:ext uri="{FF2B5EF4-FFF2-40B4-BE49-F238E27FC236}">
                <a16:creationId xmlns:a16="http://schemas.microsoft.com/office/drawing/2014/main" id="{D740BF32-EF9A-4DA2-8CDB-1C11303044BB}"/>
              </a:ext>
            </a:extLst>
          </p:cNvPr>
          <p:cNvSpPr/>
          <p:nvPr/>
        </p:nvSpPr>
        <p:spPr>
          <a:xfrm>
            <a:off x="1576009" y="1193859"/>
            <a:ext cx="10615991" cy="5345053"/>
          </a:xfrm>
          <a:prstGeom prst="rect">
            <a:avLst/>
          </a:prstGeom>
        </p:spPr>
        <p:txBody>
          <a:bodyPr wrap="square">
            <a:spAutoFit/>
          </a:bodyPr>
          <a:lstStyle/>
          <a:p>
            <a:pPr marL="342900" indent="-342900" defTabSz="514324">
              <a:spcBef>
                <a:spcPts val="451"/>
              </a:spcBef>
              <a:buFont typeface="Wingdings" panose="05000000000000000000" pitchFamily="2" charset="2"/>
              <a:buChar char="Ø"/>
            </a:pPr>
            <a:r>
              <a:rPr lang="en-US" sz="2400" b="1" dirty="0">
                <a:solidFill>
                  <a:schemeClr val="accent1"/>
                </a:solidFill>
              </a:rPr>
              <a:t>Initial Enrollment Period (IEP)</a:t>
            </a:r>
          </a:p>
          <a:p>
            <a:pPr marL="676265" lvl="1" indent="-219065" defTabSz="514324">
              <a:spcBef>
                <a:spcPts val="451"/>
              </a:spcBef>
              <a:buFont typeface="Wingdings" panose="05000000000000000000" pitchFamily="2" charset="2"/>
              <a:buChar char="§"/>
            </a:pPr>
            <a:r>
              <a:rPr lang="en-US" sz="2400" b="1" dirty="0">
                <a:solidFill>
                  <a:prstClr val="black"/>
                </a:solidFill>
              </a:rPr>
              <a:t>3 </a:t>
            </a:r>
            <a:r>
              <a:rPr lang="en-US" sz="2400" b="1" dirty="0">
                <a:cs typeface="Arial" panose="020B0604020202020204" pitchFamily="34" charset="0"/>
              </a:rPr>
              <a:t>months prior, month of, and 3 months after starting Medicare</a:t>
            </a:r>
            <a:endParaRPr lang="en-US" sz="2400" b="1" dirty="0">
              <a:solidFill>
                <a:prstClr val="black"/>
              </a:solidFill>
            </a:endParaRPr>
          </a:p>
          <a:p>
            <a:pPr marL="342900" indent="-342900" defTabSz="514324">
              <a:spcBef>
                <a:spcPts val="451"/>
              </a:spcBef>
              <a:buFont typeface="Wingdings" panose="05000000000000000000" pitchFamily="2" charset="2"/>
              <a:buChar char="Ø"/>
            </a:pPr>
            <a:r>
              <a:rPr lang="en-US" sz="2400" b="1" dirty="0">
                <a:solidFill>
                  <a:schemeClr val="accent1"/>
                </a:solidFill>
              </a:rPr>
              <a:t>Annual Open Enrollment Period </a:t>
            </a:r>
          </a:p>
          <a:p>
            <a:pPr marL="676265" lvl="1" indent="-219065" defTabSz="514324">
              <a:spcBef>
                <a:spcPts val="451"/>
              </a:spcBef>
              <a:buFont typeface="Wingdings" panose="05000000000000000000" pitchFamily="2" charset="2"/>
              <a:buChar char="§"/>
            </a:pPr>
            <a:r>
              <a:rPr lang="en-US" sz="2400" b="1" dirty="0">
                <a:cs typeface="Arial" panose="020B0604020202020204" pitchFamily="34" charset="0"/>
              </a:rPr>
              <a:t>October 15 - December 7, </a:t>
            </a:r>
            <a:r>
              <a:rPr lang="en-US" sz="2400" dirty="0">
                <a:cs typeface="Arial" panose="020B0604020202020204" pitchFamily="34" charset="0"/>
              </a:rPr>
              <a:t>for coverage starting January 1</a:t>
            </a:r>
            <a:r>
              <a:rPr lang="en-US" sz="2400" baseline="30000" dirty="0">
                <a:cs typeface="Arial" panose="020B0604020202020204" pitchFamily="34" charset="0"/>
              </a:rPr>
              <a:t>st</a:t>
            </a:r>
            <a:r>
              <a:rPr lang="en-US" sz="2400" dirty="0">
                <a:cs typeface="Arial" panose="020B0604020202020204" pitchFamily="34" charset="0"/>
              </a:rPr>
              <a:t> of the following year</a:t>
            </a:r>
            <a:endParaRPr lang="en-US" sz="2400" dirty="0">
              <a:solidFill>
                <a:prstClr val="black"/>
              </a:solidFill>
            </a:endParaRPr>
          </a:p>
          <a:p>
            <a:pPr marL="342900" indent="-342900" defTabSz="514324">
              <a:spcBef>
                <a:spcPts val="451"/>
              </a:spcBef>
              <a:buFont typeface="Wingdings" panose="05000000000000000000" pitchFamily="2" charset="2"/>
              <a:buChar char="Ø"/>
            </a:pPr>
            <a:r>
              <a:rPr lang="en-US" sz="2400" b="1" dirty="0">
                <a:solidFill>
                  <a:schemeClr val="accent1"/>
                </a:solidFill>
              </a:rPr>
              <a:t>Medicare Advantage Open Enrollment Period</a:t>
            </a:r>
          </a:p>
          <a:p>
            <a:pPr marL="676265" lvl="1" indent="-219065" defTabSz="514324">
              <a:spcBef>
                <a:spcPts val="451"/>
              </a:spcBef>
              <a:buFont typeface="Wingdings" panose="05000000000000000000" pitchFamily="2" charset="2"/>
              <a:buChar char="§"/>
            </a:pPr>
            <a:r>
              <a:rPr lang="en-US" sz="2400" b="1" dirty="0">
                <a:solidFill>
                  <a:prstClr val="black"/>
                </a:solidFill>
              </a:rPr>
              <a:t>January 1 – March 31, </a:t>
            </a:r>
            <a:r>
              <a:rPr lang="en-US" sz="2400" dirty="0">
                <a:solidFill>
                  <a:prstClr val="black"/>
                </a:solidFill>
              </a:rPr>
              <a:t>only for people </a:t>
            </a:r>
            <a:r>
              <a:rPr lang="en-US" sz="2400" u="sng" dirty="0">
                <a:solidFill>
                  <a:prstClr val="black"/>
                </a:solidFill>
              </a:rPr>
              <a:t>already enrolled</a:t>
            </a:r>
            <a:r>
              <a:rPr lang="en-US" sz="2400" dirty="0">
                <a:solidFill>
                  <a:prstClr val="black"/>
                </a:solidFill>
              </a:rPr>
              <a:t> in an Advantage plan.</a:t>
            </a:r>
          </a:p>
          <a:p>
            <a:pPr marL="342900" indent="-342900" defTabSz="514324">
              <a:spcBef>
                <a:spcPts val="451"/>
              </a:spcBef>
              <a:buFont typeface="Wingdings" panose="05000000000000000000" pitchFamily="2" charset="2"/>
              <a:buChar char="Ø"/>
            </a:pPr>
            <a:r>
              <a:rPr lang="en-US" sz="2400" b="1" dirty="0">
                <a:solidFill>
                  <a:schemeClr val="accent1"/>
                </a:solidFill>
              </a:rPr>
              <a:t>Special Enrollment Periods (SEPs)</a:t>
            </a:r>
          </a:p>
          <a:p>
            <a:pPr marL="1133465" lvl="2" indent="-219065" defTabSz="514324">
              <a:spcBef>
                <a:spcPts val="451"/>
              </a:spcBef>
              <a:buFont typeface="Wingdings" panose="05000000000000000000" pitchFamily="2" charset="2"/>
              <a:buChar char="§"/>
            </a:pPr>
            <a:r>
              <a:rPr lang="en-US" sz="2400" dirty="0">
                <a:cs typeface="Arial" panose="020B0604020202020204" pitchFamily="34" charset="0"/>
              </a:rPr>
              <a:t>Under certain circumstances, you may be able to change your Medicare Advantage plan coverage outside of your IEP and the annual enrollment periods. </a:t>
            </a:r>
            <a:r>
              <a:rPr lang="en-US" sz="2400" i="1" dirty="0">
                <a:cs typeface="Arial" panose="020B0604020202020204" pitchFamily="34" charset="0"/>
              </a:rPr>
              <a:t>Examples: moving out of your plan’s service area, loss of Medicaid, etc.</a:t>
            </a:r>
          </a:p>
          <a:p>
            <a:pPr lvl="2" defTabSz="514324">
              <a:spcBef>
                <a:spcPts val="451"/>
              </a:spcBef>
            </a:pPr>
            <a:endParaRPr lang="en-US" sz="2000" dirty="0"/>
          </a:p>
        </p:txBody>
      </p:sp>
      <p:sp>
        <p:nvSpPr>
          <p:cNvPr id="3" name="Rectangle 2"/>
          <p:cNvSpPr/>
          <p:nvPr/>
        </p:nvSpPr>
        <p:spPr>
          <a:xfrm>
            <a:off x="261570" y="4795837"/>
            <a:ext cx="1756228" cy="17430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IMPORTANT:</a:t>
            </a:r>
            <a:r>
              <a:rPr lang="en-US" sz="2000" b="1" dirty="0">
                <a:solidFill>
                  <a:schemeClr val="tx1"/>
                </a:solidFill>
              </a:rPr>
              <a:t> Review your plan coverage every year!</a:t>
            </a:r>
          </a:p>
        </p:txBody>
      </p:sp>
      <p:sp>
        <p:nvSpPr>
          <p:cNvPr id="5" name="Footer Placeholder 4">
            <a:extLst>
              <a:ext uri="{FF2B5EF4-FFF2-40B4-BE49-F238E27FC236}">
                <a16:creationId xmlns:a16="http://schemas.microsoft.com/office/drawing/2014/main" id="{FD307E49-4149-4BF4-A1C2-C71D948711B1}"/>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005F5136-9868-4AA6-A8C7-5DBD04E6BFD8}"/>
              </a:ext>
            </a:extLst>
          </p:cNvPr>
          <p:cNvSpPr>
            <a:spLocks noGrp="1"/>
          </p:cNvSpPr>
          <p:nvPr>
            <p:ph type="dt" sz="half" idx="10"/>
          </p:nvPr>
        </p:nvSpPr>
        <p:spPr/>
        <p:txBody>
          <a:bodyPr/>
          <a:lstStyle/>
          <a:p>
            <a:r>
              <a:rPr lang="en-US"/>
              <a:t>10/20/2025</a:t>
            </a:r>
          </a:p>
        </p:txBody>
      </p:sp>
      <p:sp>
        <p:nvSpPr>
          <p:cNvPr id="10" name="Slide Number Placeholder 9">
            <a:extLst>
              <a:ext uri="{FF2B5EF4-FFF2-40B4-BE49-F238E27FC236}">
                <a16:creationId xmlns:a16="http://schemas.microsoft.com/office/drawing/2014/main" id="{E9386A14-A490-4180-B1F5-A8FC58093E56}"/>
              </a:ext>
            </a:extLst>
          </p:cNvPr>
          <p:cNvSpPr>
            <a:spLocks noGrp="1"/>
          </p:cNvSpPr>
          <p:nvPr>
            <p:ph type="sldNum" sz="quarter" idx="12"/>
          </p:nvPr>
        </p:nvSpPr>
        <p:spPr/>
        <p:txBody>
          <a:bodyPr/>
          <a:lstStyle/>
          <a:p>
            <a:fld id="{844A7B69-93E2-4D34-896D-EFDD7F03AB74}" type="slidenum">
              <a:rPr lang="en-US" smtClean="0"/>
              <a:t>73</a:t>
            </a:fld>
            <a:endParaRPr lang="en-US"/>
          </a:p>
        </p:txBody>
      </p:sp>
    </p:spTree>
    <p:extLst>
      <p:ext uri="{BB962C8B-B14F-4D97-AF65-F5344CB8AC3E}">
        <p14:creationId xmlns:p14="http://schemas.microsoft.com/office/powerpoint/2010/main" val="1679174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 Resources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876C18-6714-4CF1-B397-813960D4A563}"/>
              </a:ext>
            </a:extLst>
          </p:cNvPr>
          <p:cNvSpPr/>
          <p:nvPr/>
        </p:nvSpPr>
        <p:spPr>
          <a:xfrm>
            <a:off x="431801" y="1170602"/>
            <a:ext cx="5202065" cy="523220"/>
          </a:xfrm>
          <a:prstGeom prst="rect">
            <a:avLst/>
          </a:prstGeom>
          <a:solidFill>
            <a:srgbClr val="FFFF00"/>
          </a:solidFill>
        </p:spPr>
        <p:txBody>
          <a:bodyPr wrap="none">
            <a:spAutoFit/>
          </a:bodyPr>
          <a:lstStyle/>
          <a:p>
            <a:r>
              <a:rPr lang="en-US" altLang="en-US" sz="2800" b="1" dirty="0">
                <a:latin typeface="Arial" panose="020B0604020202020204" pitchFamily="34" charset="0"/>
                <a:cs typeface="Arial" panose="020B0604020202020204" pitchFamily="34" charset="0"/>
              </a:rPr>
              <a:t>Questions and/or assistance:</a:t>
            </a:r>
            <a:endParaRPr lang="en-US" sz="28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D60D79E-3C26-42A3-82E9-B8B01E507CD4}"/>
              </a:ext>
            </a:extLst>
          </p:cNvPr>
          <p:cNvSpPr/>
          <p:nvPr/>
        </p:nvSpPr>
        <p:spPr>
          <a:xfrm>
            <a:off x="997858" y="1674958"/>
            <a:ext cx="11194142" cy="5339923"/>
          </a:xfrm>
          <a:prstGeom prst="rect">
            <a:avLst/>
          </a:prstGeom>
        </p:spPr>
        <p:txBody>
          <a:bodyPr wrap="square">
            <a:spAutoFit/>
          </a:bodyPr>
          <a:lstStyle/>
          <a:p>
            <a:pPr marL="457200" indent="-457200">
              <a:buFont typeface="Wingdings" panose="05000000000000000000" pitchFamily="2" charset="2"/>
              <a:buChar char="Ø"/>
              <a:defRPr/>
            </a:pPr>
            <a:r>
              <a:rPr lang="en-US" altLang="en-US" sz="3200" b="1" dirty="0">
                <a:solidFill>
                  <a:schemeClr val="accent1"/>
                </a:solidFill>
              </a:rPr>
              <a:t> </a:t>
            </a:r>
            <a:r>
              <a:rPr lang="en-US" altLang="en-US" sz="2800" b="1" dirty="0">
                <a:solidFill>
                  <a:schemeClr val="accent1"/>
                </a:solidFill>
              </a:rPr>
              <a:t>WI SHIP - </a:t>
            </a:r>
            <a:r>
              <a:rPr lang="en-US" altLang="en-US" sz="2800" b="1" dirty="0" err="1">
                <a:solidFill>
                  <a:schemeClr val="accent1"/>
                </a:solidFill>
              </a:rPr>
              <a:t>Medigap</a:t>
            </a:r>
            <a:r>
              <a:rPr lang="en-US" altLang="en-US" sz="2800" b="1" dirty="0">
                <a:solidFill>
                  <a:schemeClr val="accent1"/>
                </a:solidFill>
              </a:rPr>
              <a:t> Helpline</a:t>
            </a:r>
            <a:r>
              <a:rPr lang="en-US" altLang="en-US" sz="2800" dirty="0"/>
              <a:t>		</a:t>
            </a:r>
            <a:r>
              <a:rPr lang="en-US" altLang="en-US" sz="2800" b="1" dirty="0"/>
              <a:t>1-800-242-1060</a:t>
            </a:r>
            <a:br>
              <a:rPr lang="en-US" altLang="en-US" sz="2800" b="1" dirty="0"/>
            </a:br>
            <a:r>
              <a:rPr lang="en-US" altLang="en-US" sz="2800" b="1" dirty="0"/>
              <a:t>		</a:t>
            </a:r>
            <a:r>
              <a:rPr lang="en-US" altLang="en-US" sz="2800" u="sng" dirty="0">
                <a:solidFill>
                  <a:srgbClr val="0070C0"/>
                </a:solidFill>
                <a:hlinkClick r:id="rId3"/>
              </a:rPr>
              <a:t>https://longtermcare.wi.gov/Pages/Medigap.aspx</a:t>
            </a:r>
            <a:br>
              <a:rPr lang="en-US" altLang="en-US" sz="2800" u="sng" dirty="0">
                <a:solidFill>
                  <a:srgbClr val="0070C0"/>
                </a:solidFill>
              </a:rPr>
            </a:br>
            <a:endParaRPr lang="en-US" altLang="en-US" sz="2800" dirty="0"/>
          </a:p>
          <a:p>
            <a:pPr marL="457200" indent="-457200">
              <a:buFont typeface="Wingdings" panose="05000000000000000000" pitchFamily="2" charset="2"/>
              <a:buChar char="Ø"/>
              <a:defRPr/>
            </a:pPr>
            <a:r>
              <a:rPr lang="en-US" altLang="en-US" sz="2800" b="1" dirty="0">
                <a:solidFill>
                  <a:schemeClr val="accent1"/>
                </a:solidFill>
              </a:rPr>
              <a:t> WI Commissioner of Insurance</a:t>
            </a:r>
            <a:r>
              <a:rPr lang="en-US" altLang="en-US" sz="2800" dirty="0"/>
              <a:t>		</a:t>
            </a:r>
            <a:r>
              <a:rPr lang="en-US" sz="2800" b="1" dirty="0"/>
              <a:t>1-800-236-8517</a:t>
            </a:r>
            <a:br>
              <a:rPr lang="en-US" sz="2800" dirty="0"/>
            </a:br>
            <a:r>
              <a:rPr lang="en-US" sz="2800" dirty="0"/>
              <a:t>							</a:t>
            </a:r>
            <a:r>
              <a:rPr lang="en-US" altLang="en-US" sz="2800" u="sng" dirty="0">
                <a:solidFill>
                  <a:schemeClr val="accent1"/>
                </a:solidFill>
                <a:hlinkClick r:id="rId4"/>
              </a:rPr>
              <a:t>https://oci.wi.gov</a:t>
            </a:r>
            <a:br>
              <a:rPr lang="en-US" altLang="en-US" sz="2400" b="1" dirty="0"/>
            </a:br>
            <a:endParaRPr lang="en-US" altLang="en-US" sz="2400" b="1" dirty="0"/>
          </a:p>
          <a:p>
            <a:pPr marL="457200" indent="-457200">
              <a:buFont typeface="Wingdings" panose="05000000000000000000" pitchFamily="2" charset="2"/>
              <a:buChar char="Ø"/>
              <a:defRPr/>
            </a:pPr>
            <a:r>
              <a:rPr lang="en-US" altLang="en-US" sz="2800" b="1" dirty="0">
                <a:solidFill>
                  <a:schemeClr val="accent1"/>
                </a:solidFill>
              </a:rPr>
              <a:t>Medicare </a:t>
            </a:r>
            <a:r>
              <a:rPr lang="en-US" altLang="en-US" sz="2800" dirty="0"/>
              <a:t>					</a:t>
            </a:r>
            <a:r>
              <a:rPr lang="en-US" altLang="en-US" sz="2800" b="1" dirty="0"/>
              <a:t>1-800-MEDICARE</a:t>
            </a:r>
            <a:r>
              <a:rPr lang="en-US" altLang="en-US" sz="2800" dirty="0"/>
              <a:t>										</a:t>
            </a:r>
            <a:r>
              <a:rPr lang="en-US" altLang="en-US" sz="2800" u="sng" dirty="0">
                <a:hlinkClick r:id="rId5"/>
              </a:rPr>
              <a:t>www.Medicare.gov</a:t>
            </a:r>
            <a:br>
              <a:rPr lang="en-US" altLang="en-US" sz="2800" u="sng" dirty="0"/>
            </a:br>
            <a:endParaRPr lang="en-US" altLang="en-US" sz="2800" u="sng" dirty="0"/>
          </a:p>
          <a:p>
            <a:pPr marL="457200" indent="-457200">
              <a:buFont typeface="Wingdings" panose="05000000000000000000" pitchFamily="2" charset="2"/>
              <a:buChar char="Ø"/>
              <a:defRPr/>
            </a:pPr>
            <a:r>
              <a:rPr lang="en-US" altLang="en-US" sz="2800" b="1" dirty="0">
                <a:solidFill>
                  <a:schemeClr val="accent1"/>
                </a:solidFill>
              </a:rPr>
              <a:t>Local Senior Focal Point – Case Management Program</a:t>
            </a:r>
          </a:p>
          <a:p>
            <a:pPr marL="914400" lvl="1" indent="-457200">
              <a:buFont typeface="Wingdings" panose="05000000000000000000" pitchFamily="2" charset="2"/>
              <a:buChar char="§"/>
              <a:defRPr/>
            </a:pPr>
            <a:r>
              <a:rPr lang="en-US" altLang="en-US" sz="2800" dirty="0"/>
              <a:t>Call ADRC (608-240-7400) for contact info.</a:t>
            </a:r>
            <a:br>
              <a:rPr lang="en-US" altLang="en-US" sz="2400" u="sng" dirty="0"/>
            </a:br>
            <a:endParaRPr lang="en-US" altLang="en-US" sz="2400" u="sng" dirty="0"/>
          </a:p>
        </p:txBody>
      </p:sp>
      <p:sp>
        <p:nvSpPr>
          <p:cNvPr id="3" name="Footer Placeholder 2">
            <a:extLst>
              <a:ext uri="{FF2B5EF4-FFF2-40B4-BE49-F238E27FC236}">
                <a16:creationId xmlns:a16="http://schemas.microsoft.com/office/drawing/2014/main" id="{B9442E14-4986-45D4-A067-00AA65F2D65D}"/>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BAF93D56-F398-4A90-8C15-A4585C7493F5}"/>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CE500ACE-C8E9-44ED-9C19-E6BD3198D9AC}"/>
              </a:ext>
            </a:extLst>
          </p:cNvPr>
          <p:cNvSpPr>
            <a:spLocks noGrp="1"/>
          </p:cNvSpPr>
          <p:nvPr>
            <p:ph type="sldNum" sz="quarter" idx="12"/>
          </p:nvPr>
        </p:nvSpPr>
        <p:spPr/>
        <p:txBody>
          <a:bodyPr/>
          <a:lstStyle/>
          <a:p>
            <a:fld id="{844A7B69-93E2-4D34-896D-EFDD7F03AB74}" type="slidenum">
              <a:rPr lang="en-US" smtClean="0"/>
              <a:t>74</a:t>
            </a:fld>
            <a:endParaRPr lang="en-US"/>
          </a:p>
        </p:txBody>
      </p:sp>
    </p:spTree>
    <p:extLst>
      <p:ext uri="{BB962C8B-B14F-4D97-AF65-F5344CB8AC3E}">
        <p14:creationId xmlns:p14="http://schemas.microsoft.com/office/powerpoint/2010/main" val="1391239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 Plan Finder Tool</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65463" y="1736912"/>
            <a:ext cx="2394857" cy="899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Compare plans at</a:t>
            </a:r>
          </a:p>
          <a:p>
            <a:pPr algn="ctr"/>
            <a:r>
              <a:rPr lang="en-US" sz="2000" b="1" dirty="0">
                <a:solidFill>
                  <a:schemeClr val="tx1"/>
                </a:solidFill>
              </a:rPr>
              <a:t>www.medicare.gov</a:t>
            </a:r>
            <a:endParaRPr lang="en-US" b="1" dirty="0">
              <a:solidFill>
                <a:schemeClr val="tx1"/>
              </a:solidFill>
            </a:endParaRPr>
          </a:p>
        </p:txBody>
      </p:sp>
      <p:sp>
        <p:nvSpPr>
          <p:cNvPr id="2" name="Date Placeholder 1">
            <a:extLst>
              <a:ext uri="{FF2B5EF4-FFF2-40B4-BE49-F238E27FC236}">
                <a16:creationId xmlns:a16="http://schemas.microsoft.com/office/drawing/2014/main" id="{3A8F8333-C08F-4165-B0E0-BF8209220421}"/>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A869A593-F5AC-4524-B60A-D339C024DC2A}"/>
              </a:ext>
            </a:extLst>
          </p:cNvPr>
          <p:cNvSpPr>
            <a:spLocks noGrp="1"/>
          </p:cNvSpPr>
          <p:nvPr>
            <p:ph type="sldNum" sz="quarter" idx="12"/>
          </p:nvPr>
        </p:nvSpPr>
        <p:spPr/>
        <p:txBody>
          <a:bodyPr/>
          <a:lstStyle/>
          <a:p>
            <a:fld id="{844A7B69-93E2-4D34-896D-EFDD7F03AB74}" type="slidenum">
              <a:rPr lang="en-US" smtClean="0"/>
              <a:t>75</a:t>
            </a:fld>
            <a:endParaRPr lang="en-US"/>
          </a:p>
        </p:txBody>
      </p:sp>
      <p:pic>
        <p:nvPicPr>
          <p:cNvPr id="11" name="Picture 10">
            <a:extLst>
              <a:ext uri="{FF2B5EF4-FFF2-40B4-BE49-F238E27FC236}">
                <a16:creationId xmlns:a16="http://schemas.microsoft.com/office/drawing/2014/main" id="{F903F6A8-BAF4-48DD-B0E6-1BC71112C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437" y="1108604"/>
            <a:ext cx="8056109" cy="5749396"/>
          </a:xfrm>
          <a:prstGeom prst="rect">
            <a:avLst/>
          </a:prstGeom>
        </p:spPr>
      </p:pic>
      <p:sp>
        <p:nvSpPr>
          <p:cNvPr id="12" name="Arrow: Down 11">
            <a:extLst>
              <a:ext uri="{FF2B5EF4-FFF2-40B4-BE49-F238E27FC236}">
                <a16:creationId xmlns:a16="http://schemas.microsoft.com/office/drawing/2014/main" id="{796493B4-4903-42D5-85AF-AF6773959B5B}"/>
              </a:ext>
            </a:extLst>
          </p:cNvPr>
          <p:cNvSpPr/>
          <p:nvPr/>
        </p:nvSpPr>
        <p:spPr>
          <a:xfrm rot="2127182">
            <a:off x="5274742" y="4678173"/>
            <a:ext cx="587829" cy="99277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1073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0" dirty="0">
                <a:latin typeface="Arial" panose="020B0604020202020204" pitchFamily="34" charset="0"/>
                <a:cs typeface="Arial" panose="020B0604020202020204" pitchFamily="34" charset="0"/>
              </a:rPr>
              <a:t>Check Your Knowledge – Question #8</a:t>
            </a:r>
          </a:p>
        </p:txBody>
      </p:sp>
      <p:sp>
        <p:nvSpPr>
          <p:cNvPr id="8" name="Content Placeholder 2"/>
          <p:cNvSpPr>
            <a:spLocks noGrp="1"/>
          </p:cNvSpPr>
          <p:nvPr>
            <p:ph sz="half" idx="1"/>
          </p:nvPr>
        </p:nvSpPr>
        <p:spPr>
          <a:xfrm>
            <a:off x="1833716" y="1390567"/>
            <a:ext cx="8453284" cy="2311278"/>
          </a:xfrm>
        </p:spPr>
        <p:txBody>
          <a:bodyPr>
            <a:normAutofit/>
          </a:bodyPr>
          <a:lstStyle/>
          <a:p>
            <a:pPr marL="0" indent="0">
              <a:buNone/>
            </a:pPr>
            <a:r>
              <a:rPr lang="en-US" sz="3200" dirty="0"/>
              <a:t>In most cases, you can get Medicare prescription drug coverage at the pharmacy through _____.</a:t>
            </a:r>
          </a:p>
        </p:txBody>
      </p:sp>
      <p:sp>
        <p:nvSpPr>
          <p:cNvPr id="9" name="Content Placeholder 3"/>
          <p:cNvSpPr txBox="1">
            <a:spLocks/>
          </p:cNvSpPr>
          <p:nvPr/>
        </p:nvSpPr>
        <p:spPr>
          <a:xfrm>
            <a:off x="1981199" y="2819399"/>
            <a:ext cx="5486401" cy="3305629"/>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spcAft>
                <a:spcPts val="600"/>
              </a:spcAft>
              <a:buFont typeface="+mj-lt"/>
              <a:buAutoNum type="alphaLcPeriod"/>
            </a:pPr>
            <a:r>
              <a:rPr lang="en-US" sz="3000" dirty="0"/>
              <a:t>Part A and Part B</a:t>
            </a:r>
          </a:p>
          <a:p>
            <a:pPr marL="514350" indent="-514350">
              <a:spcAft>
                <a:spcPts val="600"/>
              </a:spcAft>
              <a:buFont typeface="+mj-lt"/>
              <a:buAutoNum type="alphaLcPeriod"/>
            </a:pPr>
            <a:r>
              <a:rPr lang="en-US" sz="3000" dirty="0"/>
              <a:t>Part B and Part C</a:t>
            </a:r>
          </a:p>
          <a:p>
            <a:pPr marL="514350" indent="-514350">
              <a:spcAft>
                <a:spcPts val="600"/>
              </a:spcAft>
              <a:buFont typeface="+mj-lt"/>
              <a:buAutoNum type="alphaLcPeriod"/>
            </a:pPr>
            <a:r>
              <a:rPr lang="en-US" sz="3000" dirty="0"/>
              <a:t>Part C and Part D</a:t>
            </a:r>
          </a:p>
          <a:p>
            <a:pPr marL="514350" indent="-514350">
              <a:spcAft>
                <a:spcPts val="600"/>
              </a:spcAft>
              <a:buFont typeface="+mj-lt"/>
              <a:buAutoNum type="alphaLcPeriod"/>
            </a:pPr>
            <a:r>
              <a:rPr lang="en-US" sz="3000" dirty="0"/>
              <a:t>All of the above</a:t>
            </a:r>
          </a:p>
        </p:txBody>
      </p:sp>
      <p:pic>
        <p:nvPicPr>
          <p:cNvPr id="11" name="Picture 10" descr="CVS Care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8599">
            <a:off x="7607985" y="3478294"/>
            <a:ext cx="2037125" cy="2247011"/>
          </a:xfrm>
          <a:prstGeom prst="rect">
            <a:avLst/>
          </a:prstGeom>
        </p:spPr>
      </p:pic>
      <p:sp>
        <p:nvSpPr>
          <p:cNvPr id="3" name="Footer Placeholder 2">
            <a:extLst>
              <a:ext uri="{FF2B5EF4-FFF2-40B4-BE49-F238E27FC236}">
                <a16:creationId xmlns:a16="http://schemas.microsoft.com/office/drawing/2014/main" id="{A0389A3B-E14D-4068-B283-20CDD825F544}"/>
              </a:ext>
            </a:extLst>
          </p:cNvPr>
          <p:cNvSpPr>
            <a:spLocks noGrp="1"/>
          </p:cNvSpPr>
          <p:nvPr>
            <p:ph type="ftr" sz="quarter" idx="3"/>
          </p:nvPr>
        </p:nvSpPr>
        <p:spPr/>
        <p:txBody>
          <a:bodyPr/>
          <a:lstStyle/>
          <a:p>
            <a:r>
              <a:rPr lang="en-US">
                <a:solidFill>
                  <a:prstClr val="black"/>
                </a:solidFill>
              </a:rPr>
              <a:t>November 15, 2025 Welcome to Medicare Presentation</a:t>
            </a:r>
            <a:endParaRPr lang="en-US" dirty="0">
              <a:solidFill>
                <a:prstClr val="black"/>
              </a:solidFill>
            </a:endParaRPr>
          </a:p>
        </p:txBody>
      </p:sp>
      <p:sp>
        <p:nvSpPr>
          <p:cNvPr id="4" name="Date Placeholder 3">
            <a:extLst>
              <a:ext uri="{FF2B5EF4-FFF2-40B4-BE49-F238E27FC236}">
                <a16:creationId xmlns:a16="http://schemas.microsoft.com/office/drawing/2014/main" id="{137D4A24-4E49-4C8B-AD5C-757AE890DF6D}"/>
              </a:ext>
            </a:extLst>
          </p:cNvPr>
          <p:cNvSpPr>
            <a:spLocks noGrp="1"/>
          </p:cNvSpPr>
          <p:nvPr>
            <p:ph type="dt" sz="half" idx="2"/>
          </p:nvPr>
        </p:nvSpPr>
        <p:spPr/>
        <p:txBody>
          <a:bodyPr/>
          <a:lstStyle/>
          <a:p>
            <a:r>
              <a:rPr lang="en-US">
                <a:solidFill>
                  <a:prstClr val="black"/>
                </a:solidFill>
              </a:rPr>
              <a:t>10/20/2025</a:t>
            </a:r>
            <a:endParaRPr lang="en-US" dirty="0">
              <a:solidFill>
                <a:prstClr val="black"/>
              </a:solidFill>
            </a:endParaRPr>
          </a:p>
        </p:txBody>
      </p:sp>
      <p:sp>
        <p:nvSpPr>
          <p:cNvPr id="5" name="Slide Number Placeholder 4">
            <a:extLst>
              <a:ext uri="{FF2B5EF4-FFF2-40B4-BE49-F238E27FC236}">
                <a16:creationId xmlns:a16="http://schemas.microsoft.com/office/drawing/2014/main" id="{3D3963F0-0221-4548-9BAB-BF46DD737665}"/>
              </a:ext>
            </a:extLst>
          </p:cNvPr>
          <p:cNvSpPr>
            <a:spLocks noGrp="1"/>
          </p:cNvSpPr>
          <p:nvPr>
            <p:ph type="sldNum" sz="quarter" idx="4"/>
          </p:nvPr>
        </p:nvSpPr>
        <p:spPr/>
        <p:txBody>
          <a:bodyPr/>
          <a:lstStyle/>
          <a:p>
            <a:fld id="{78C0CC3C-85F1-4D86-9B70-8D9F8B17F046}"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10901375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0" dirty="0">
                <a:latin typeface="Arial" panose="020B0604020202020204" pitchFamily="34" charset="0"/>
                <a:cs typeface="Arial" panose="020B0604020202020204" pitchFamily="34" charset="0"/>
              </a:rPr>
              <a:t>Check Your Knowledge – Question #9</a:t>
            </a:r>
          </a:p>
        </p:txBody>
      </p:sp>
      <p:sp>
        <p:nvSpPr>
          <p:cNvPr id="8" name="Content Placeholder 2"/>
          <p:cNvSpPr>
            <a:spLocks noGrp="1"/>
          </p:cNvSpPr>
          <p:nvPr>
            <p:ph sz="half" idx="1"/>
          </p:nvPr>
        </p:nvSpPr>
        <p:spPr>
          <a:xfrm>
            <a:off x="1813446" y="1353698"/>
            <a:ext cx="8473554" cy="1618102"/>
          </a:xfrm>
        </p:spPr>
        <p:txBody>
          <a:bodyPr/>
          <a:lstStyle/>
          <a:p>
            <a:pPr marL="0" indent="0">
              <a:buNone/>
            </a:pPr>
            <a:r>
              <a:rPr lang="en-US" sz="3200" dirty="0"/>
              <a:t>Medicare Advantage Plans __________.</a:t>
            </a:r>
          </a:p>
          <a:p>
            <a:pPr marL="0" indent="0">
              <a:buNone/>
            </a:pPr>
            <a:endParaRPr lang="en-US" sz="3200" dirty="0"/>
          </a:p>
          <a:p>
            <a:pPr marL="0" indent="0">
              <a:buNone/>
            </a:pPr>
            <a:endParaRPr lang="en-US" dirty="0"/>
          </a:p>
        </p:txBody>
      </p:sp>
      <p:sp>
        <p:nvSpPr>
          <p:cNvPr id="9" name="Content Placeholder 3"/>
          <p:cNvSpPr txBox="1">
            <a:spLocks/>
          </p:cNvSpPr>
          <p:nvPr/>
        </p:nvSpPr>
        <p:spPr>
          <a:xfrm>
            <a:off x="1828799" y="2140284"/>
            <a:ext cx="6154057" cy="4184316"/>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spcAft>
                <a:spcPts val="600"/>
              </a:spcAft>
              <a:buFont typeface="+mj-lt"/>
              <a:buAutoNum type="alphaLcPeriod"/>
            </a:pPr>
            <a:r>
              <a:rPr lang="en-US" sz="3000" dirty="0"/>
              <a:t>Help pay for gaps in Original Medicare</a:t>
            </a:r>
          </a:p>
          <a:p>
            <a:pPr marL="514350" indent="-514350">
              <a:spcAft>
                <a:spcPts val="600"/>
              </a:spcAft>
              <a:buFont typeface="+mj-lt"/>
              <a:buAutoNum type="alphaLcPeriod"/>
            </a:pPr>
            <a:r>
              <a:rPr lang="en-US" sz="3000" dirty="0"/>
              <a:t>Cover less services than Original Medicare</a:t>
            </a:r>
          </a:p>
          <a:p>
            <a:pPr marL="514350" indent="-514350">
              <a:spcAft>
                <a:spcPts val="600"/>
              </a:spcAft>
              <a:buFont typeface="+mj-lt"/>
              <a:buAutoNum type="alphaLcPeriod"/>
            </a:pPr>
            <a:r>
              <a:rPr lang="en-US" sz="3000" dirty="0"/>
              <a:t>Are private plans approved by each state</a:t>
            </a:r>
          </a:p>
        </p:txBody>
      </p:sp>
      <p:pic>
        <p:nvPicPr>
          <p:cNvPr id="11" name="Picture 10" descr="Your Blog - gentleadult72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0229" y="3239680"/>
            <a:ext cx="2980919" cy="1985524"/>
          </a:xfrm>
          <a:prstGeom prst="rect">
            <a:avLst/>
          </a:prstGeom>
        </p:spPr>
      </p:pic>
      <p:sp>
        <p:nvSpPr>
          <p:cNvPr id="3" name="Footer Placeholder 2">
            <a:extLst>
              <a:ext uri="{FF2B5EF4-FFF2-40B4-BE49-F238E27FC236}">
                <a16:creationId xmlns:a16="http://schemas.microsoft.com/office/drawing/2014/main" id="{63EC9290-7703-40B1-AB46-D34C4E30C61C}"/>
              </a:ext>
            </a:extLst>
          </p:cNvPr>
          <p:cNvSpPr>
            <a:spLocks noGrp="1"/>
          </p:cNvSpPr>
          <p:nvPr>
            <p:ph type="ftr" sz="quarter" idx="3"/>
          </p:nvPr>
        </p:nvSpPr>
        <p:spPr/>
        <p:txBody>
          <a:bodyPr/>
          <a:lstStyle/>
          <a:p>
            <a:r>
              <a:rPr lang="en-US">
                <a:solidFill>
                  <a:prstClr val="black"/>
                </a:solidFill>
              </a:rPr>
              <a:t>November 15, 2025 Welcome to Medicare Presentation</a:t>
            </a:r>
            <a:endParaRPr lang="en-US" dirty="0">
              <a:solidFill>
                <a:prstClr val="black"/>
              </a:solidFill>
            </a:endParaRPr>
          </a:p>
        </p:txBody>
      </p:sp>
      <p:sp>
        <p:nvSpPr>
          <p:cNvPr id="4" name="Date Placeholder 3">
            <a:extLst>
              <a:ext uri="{FF2B5EF4-FFF2-40B4-BE49-F238E27FC236}">
                <a16:creationId xmlns:a16="http://schemas.microsoft.com/office/drawing/2014/main" id="{3F3AF8D8-FAF2-4561-B205-ADDA97EF65DB}"/>
              </a:ext>
            </a:extLst>
          </p:cNvPr>
          <p:cNvSpPr>
            <a:spLocks noGrp="1"/>
          </p:cNvSpPr>
          <p:nvPr>
            <p:ph type="dt" sz="half" idx="2"/>
          </p:nvPr>
        </p:nvSpPr>
        <p:spPr/>
        <p:txBody>
          <a:bodyPr/>
          <a:lstStyle/>
          <a:p>
            <a:r>
              <a:rPr lang="en-US">
                <a:solidFill>
                  <a:prstClr val="black"/>
                </a:solidFill>
              </a:rPr>
              <a:t>10/20/2025</a:t>
            </a:r>
            <a:endParaRPr lang="en-US" dirty="0">
              <a:solidFill>
                <a:prstClr val="black"/>
              </a:solidFill>
            </a:endParaRPr>
          </a:p>
        </p:txBody>
      </p:sp>
      <p:sp>
        <p:nvSpPr>
          <p:cNvPr id="5" name="Slide Number Placeholder 4">
            <a:extLst>
              <a:ext uri="{FF2B5EF4-FFF2-40B4-BE49-F238E27FC236}">
                <a16:creationId xmlns:a16="http://schemas.microsoft.com/office/drawing/2014/main" id="{0CCFFD74-D644-4CED-ABFA-78D511B732F4}"/>
              </a:ext>
            </a:extLst>
          </p:cNvPr>
          <p:cNvSpPr>
            <a:spLocks noGrp="1"/>
          </p:cNvSpPr>
          <p:nvPr>
            <p:ph type="sldNum" sz="quarter" idx="4"/>
          </p:nvPr>
        </p:nvSpPr>
        <p:spPr/>
        <p:txBody>
          <a:bodyPr/>
          <a:lstStyle/>
          <a:p>
            <a:fld id="{78C0CC3C-85F1-4D86-9B70-8D9F8B17F046}"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1652587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923330"/>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rPr>
              <a:t>Medicare &amp; The Health Insurance Marketplace</a:t>
            </a: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574766" y="1262743"/>
            <a:ext cx="11196056" cy="47183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Ø"/>
            </a:pPr>
            <a:r>
              <a:rPr lang="en-US" sz="3200" dirty="0">
                <a:solidFill>
                  <a:schemeClr val="accent1"/>
                </a:solidFill>
              </a:rPr>
              <a:t> </a:t>
            </a:r>
            <a:r>
              <a:rPr lang="en-US" sz="3200" b="1" dirty="0">
                <a:solidFill>
                  <a:schemeClr val="accent1"/>
                </a:solidFill>
              </a:rPr>
              <a:t>Medicare isn’t part of the Marketplace</a:t>
            </a:r>
          </a:p>
          <a:p>
            <a:pPr>
              <a:spcAft>
                <a:spcPts val="600"/>
              </a:spcAft>
              <a:buFont typeface="Wingdings" panose="05000000000000000000" pitchFamily="2" charset="2"/>
              <a:buChar char="Ø"/>
            </a:pPr>
            <a:r>
              <a:rPr lang="en-US" sz="3000" dirty="0"/>
              <a:t> If you have Medicare, you’re covered and don’t need to do anything related to the Marketplace</a:t>
            </a:r>
          </a:p>
          <a:p>
            <a:pPr>
              <a:spcAft>
                <a:spcPts val="600"/>
              </a:spcAft>
              <a:buFont typeface="Wingdings" panose="05000000000000000000" pitchFamily="2" charset="2"/>
              <a:buChar char="Ø"/>
            </a:pPr>
            <a:r>
              <a:rPr lang="en-US" sz="3000" spc="-40" dirty="0"/>
              <a:t> Marketplace doesn’t offer Medigap or Part D prescription drug plans </a:t>
            </a:r>
          </a:p>
          <a:p>
            <a:pPr>
              <a:spcAft>
                <a:spcPts val="600"/>
              </a:spcAft>
              <a:buFont typeface="Wingdings" panose="05000000000000000000" pitchFamily="2" charset="2"/>
              <a:buChar char="Ø"/>
            </a:pPr>
            <a:r>
              <a:rPr lang="en-US" sz="3000" dirty="0"/>
              <a:t> It’s against the law for someone who knows you have Medicare to  sell you a Marketplace plan, even if you only have Part A or Part B</a:t>
            </a:r>
          </a:p>
          <a:p>
            <a:pPr>
              <a:spcAft>
                <a:spcPts val="600"/>
              </a:spcAft>
              <a:buFont typeface="Wingdings" panose="05000000000000000000" pitchFamily="2" charset="2"/>
              <a:buChar char="Ø"/>
            </a:pPr>
            <a:r>
              <a:rPr lang="en-US" sz="3000" dirty="0">
                <a:solidFill>
                  <a:schemeClr val="accent1"/>
                </a:solidFill>
              </a:rPr>
              <a:t>New in 2026: Open Enrollment shortened to: 11/1/2026-12/15/2026 </a:t>
            </a:r>
          </a:p>
          <a:p>
            <a:pPr>
              <a:spcAft>
                <a:spcPts val="600"/>
              </a:spcAft>
              <a:buFont typeface="Wingdings" panose="05000000000000000000" pitchFamily="2" charset="2"/>
              <a:buChar char="Ø"/>
            </a:pPr>
            <a:r>
              <a:rPr lang="en-US" altLang="en-US" sz="3000" dirty="0">
                <a:solidFill>
                  <a:prstClr val="black"/>
                </a:solidFill>
                <a:cs typeface="Arial" panose="020B0604020202020204" pitchFamily="34" charset="0"/>
              </a:rPr>
              <a:t> For more information: </a:t>
            </a:r>
            <a:endParaRPr lang="en-US" altLang="en-US" sz="3000" dirty="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539" y="5266264"/>
            <a:ext cx="3596821" cy="44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98DABC23-9BC9-40AD-BB98-BDB625D366A2}"/>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61A8B795-A2F8-4296-90D5-91AFDDED09F7}"/>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6A97B52B-2E79-4D2B-9D9B-CEDE6A155DF0}"/>
              </a:ext>
            </a:extLst>
          </p:cNvPr>
          <p:cNvSpPr>
            <a:spLocks noGrp="1"/>
          </p:cNvSpPr>
          <p:nvPr>
            <p:ph type="sldNum" sz="quarter" idx="12"/>
          </p:nvPr>
        </p:nvSpPr>
        <p:spPr/>
        <p:txBody>
          <a:bodyPr/>
          <a:lstStyle/>
          <a:p>
            <a:fld id="{844A7B69-93E2-4D34-896D-EFDD7F03AB74}" type="slidenum">
              <a:rPr lang="en-US" smtClean="0"/>
              <a:t>78</a:t>
            </a:fld>
            <a:endParaRPr lang="en-US"/>
          </a:p>
        </p:txBody>
      </p:sp>
    </p:spTree>
    <p:extLst>
      <p:ext uri="{BB962C8B-B14F-4D97-AF65-F5344CB8AC3E}">
        <p14:creationId xmlns:p14="http://schemas.microsoft.com/office/powerpoint/2010/main" val="7124377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384995"/>
          </a:xfrm>
          <a:prstGeom prst="rect">
            <a:avLst/>
          </a:prstGeom>
          <a:solidFill>
            <a:schemeClr val="accent5">
              <a:lumMod val="50000"/>
            </a:schemeClr>
          </a:solidFill>
        </p:spPr>
        <p:txBody>
          <a:bodyPr wrap="square" rtlCol="0">
            <a:spAutoFit/>
          </a:bodyPr>
          <a:lstStyle/>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3600" dirty="0">
                <a:solidFill>
                  <a:schemeClr val="bg1"/>
                </a:solidFill>
              </a:rPr>
              <a:t>Keeping a Marketplace Plan with Premium Tax Credit </a:t>
            </a:r>
            <a:br>
              <a:rPr lang="en-US" sz="3600" dirty="0">
                <a:solidFill>
                  <a:schemeClr val="bg1"/>
                </a:solidFill>
              </a:rPr>
            </a:br>
            <a:r>
              <a:rPr lang="en-US" sz="3600" dirty="0">
                <a:solidFill>
                  <a:schemeClr val="bg1"/>
                </a:solidFill>
              </a:rPr>
              <a:t>Instead of Having Medicare</a:t>
            </a:r>
            <a:endParaRPr lang="en-US" sz="11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0" y="1567543"/>
            <a:ext cx="11727542" cy="51539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sz="2800" b="1" dirty="0">
                <a:solidFill>
                  <a:schemeClr val="accent1"/>
                </a:solidFill>
              </a:rPr>
              <a:t>There are some situations where you can keep your Marketplace plan with premium tax credit:</a:t>
            </a:r>
          </a:p>
          <a:p>
            <a:pPr marL="1371600" lvl="2" indent="-457200">
              <a:buFont typeface="+mj-lt"/>
              <a:buAutoNum type="arabicPeriod"/>
            </a:pPr>
            <a:r>
              <a:rPr lang="en-US" sz="2400" b="1" dirty="0"/>
              <a:t>If you’re eligible for Medicare but haven’t enrolled in it because:</a:t>
            </a:r>
          </a:p>
          <a:p>
            <a:pPr lvl="3">
              <a:buFont typeface="Wingdings" panose="05000000000000000000" pitchFamily="2" charset="2"/>
              <a:buChar char="§"/>
            </a:pPr>
            <a:r>
              <a:rPr lang="en-US" sz="2400" dirty="0"/>
              <a:t>You would have to pay a premium for Part A</a:t>
            </a:r>
          </a:p>
          <a:p>
            <a:pPr lvl="3">
              <a:buFont typeface="Wingdings" panose="05000000000000000000" pitchFamily="2" charset="2"/>
              <a:buChar char="§"/>
            </a:pPr>
            <a:r>
              <a:rPr lang="en-US" sz="2400" dirty="0"/>
              <a:t>You have a medical condition that qualifies you for Medicare, like ESRD, but haven’t applied for Medicare coverage</a:t>
            </a:r>
          </a:p>
          <a:p>
            <a:pPr marL="1371600" lvl="2" indent="-457200">
              <a:buFont typeface="+mj-lt"/>
              <a:buAutoNum type="arabicPeriod"/>
            </a:pPr>
            <a:r>
              <a:rPr lang="en-US" sz="2400" b="1" dirty="0"/>
              <a:t>You’re enrolled in Medicare and you’re paying a premium for Part A </a:t>
            </a:r>
          </a:p>
          <a:p>
            <a:pPr lvl="3">
              <a:buFont typeface="Wingdings" panose="05000000000000000000" pitchFamily="2" charset="2"/>
              <a:buChar char="§"/>
            </a:pPr>
            <a:r>
              <a:rPr lang="en-US" sz="2400" dirty="0"/>
              <a:t>You can drop your Part A and Part B coverage and get a Marketplace plan instead</a:t>
            </a:r>
          </a:p>
          <a:p>
            <a:pPr marL="1428750" lvl="2" indent="-514350">
              <a:buFont typeface="+mj-lt"/>
              <a:buAutoNum type="arabicPeriod"/>
            </a:pPr>
            <a:r>
              <a:rPr lang="en-US" sz="2400" b="1" dirty="0"/>
              <a:t>You are in your 24-month disability waiting period and not eligible for Medicare yet</a:t>
            </a:r>
          </a:p>
          <a:p>
            <a:pPr marL="1428750" lvl="2" indent="-514350">
              <a:buFont typeface="+mj-lt"/>
              <a:buAutoNum type="arabicPeriod"/>
            </a:pPr>
            <a:endParaRPr lang="en-US" sz="3000" dirty="0"/>
          </a:p>
          <a:p>
            <a:pPr lvl="1">
              <a:buFont typeface="Wingdings" panose="05000000000000000000" pitchFamily="2" charset="2"/>
              <a:buChar char="Ø"/>
            </a:pPr>
            <a:endParaRPr lang="en-US" sz="2800" dirty="0"/>
          </a:p>
          <a:p>
            <a:pPr marL="457200" lvl="1" indent="0">
              <a:buNone/>
            </a:pPr>
            <a:endParaRPr lang="en-US" dirty="0"/>
          </a:p>
          <a:p>
            <a:pPr>
              <a:defRPr/>
            </a:pPr>
            <a:endParaRPr lang="en-US" altLang="en-US" dirty="0">
              <a:latin typeface="Arial" panose="020B0604020202020204" pitchFamily="34" charset="0"/>
              <a:cs typeface="Arial" panose="020B0604020202020204" pitchFamily="34" charset="0"/>
            </a:endParaRPr>
          </a:p>
        </p:txBody>
      </p:sp>
      <p:sp>
        <p:nvSpPr>
          <p:cNvPr id="6" name="TextBox 5"/>
          <p:cNvSpPr txBox="1"/>
          <p:nvPr/>
        </p:nvSpPr>
        <p:spPr>
          <a:xfrm>
            <a:off x="8142514" y="6242994"/>
            <a:ext cx="3585028" cy="338554"/>
          </a:xfrm>
          <a:prstGeom prst="rect">
            <a:avLst/>
          </a:prstGeom>
          <a:noFill/>
        </p:spPr>
        <p:txBody>
          <a:bodyPr wrap="square" rtlCol="0">
            <a:spAutoFit/>
          </a:bodyPr>
          <a:lstStyle/>
          <a:p>
            <a:r>
              <a:rPr lang="en-US" sz="1600" i="1" dirty="0"/>
              <a:t>*Adapted from CMS publication</a:t>
            </a:r>
          </a:p>
        </p:txBody>
      </p:sp>
      <p:sp>
        <p:nvSpPr>
          <p:cNvPr id="2" name="Footer Placeholder 1">
            <a:extLst>
              <a:ext uri="{FF2B5EF4-FFF2-40B4-BE49-F238E27FC236}">
                <a16:creationId xmlns:a16="http://schemas.microsoft.com/office/drawing/2014/main" id="{FFACEF22-FF1D-44AD-B538-B03940B98B51}"/>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952DDC85-B282-4EB9-A030-EC8C6ED58170}"/>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1C51DEC6-5D9D-4546-9B4D-6F7BE1827927}"/>
              </a:ext>
            </a:extLst>
          </p:cNvPr>
          <p:cNvSpPr>
            <a:spLocks noGrp="1"/>
          </p:cNvSpPr>
          <p:nvPr>
            <p:ph type="sldNum" sz="quarter" idx="12"/>
          </p:nvPr>
        </p:nvSpPr>
        <p:spPr/>
        <p:txBody>
          <a:bodyPr/>
          <a:lstStyle/>
          <a:p>
            <a:fld id="{844A7B69-93E2-4D34-896D-EFDD7F03AB74}" type="slidenum">
              <a:rPr lang="en-US" smtClean="0"/>
              <a:t>79</a:t>
            </a:fld>
            <a:endParaRPr lang="en-US"/>
          </a:p>
        </p:txBody>
      </p:sp>
    </p:spTree>
    <p:extLst>
      <p:ext uri="{BB962C8B-B14F-4D97-AF65-F5344CB8AC3E}">
        <p14:creationId xmlns:p14="http://schemas.microsoft.com/office/powerpoint/2010/main" val="279003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286230"/>
            <a:ext cx="8458200" cy="1447801"/>
          </a:xfrm>
        </p:spPr>
        <p:txBody>
          <a:bodyPr>
            <a:noAutofit/>
          </a:bodyPr>
          <a:lstStyle/>
          <a:p>
            <a:pPr marL="0" indent="0">
              <a:buNone/>
            </a:pPr>
            <a:r>
              <a:rPr lang="en-US" sz="3200" dirty="0"/>
              <a:t>Who were the first two beneficiaries of Medicare and first to receive the Medicare cards? </a:t>
            </a:r>
          </a:p>
          <a:p>
            <a:endParaRPr lang="en-US" dirty="0"/>
          </a:p>
          <a:p>
            <a:pPr marL="0" indent="0">
              <a:buNone/>
            </a:pPr>
            <a:r>
              <a:rPr lang="en-US" dirty="0"/>
              <a:t>	</a:t>
            </a:r>
          </a:p>
        </p:txBody>
      </p:sp>
      <p:sp>
        <p:nvSpPr>
          <p:cNvPr id="3" name="Title 2"/>
          <p:cNvSpPr>
            <a:spLocks noGrp="1"/>
          </p:cNvSpPr>
          <p:nvPr>
            <p:ph type="title"/>
          </p:nvPr>
        </p:nvSpPr>
        <p:spPr>
          <a:xfrm>
            <a:off x="0" y="0"/>
            <a:ext cx="12192000" cy="914400"/>
          </a:xfrm>
        </p:spPr>
        <p:txBody>
          <a:bodyPr/>
          <a:lstStyle/>
          <a:p>
            <a:pPr algn="ctr"/>
            <a:r>
              <a:rPr lang="en-US" sz="4000" dirty="0">
                <a:latin typeface="Arial" panose="020B0604020202020204" pitchFamily="34" charset="0"/>
                <a:cs typeface="Arial" panose="020B0604020202020204" pitchFamily="34" charset="0"/>
              </a:rPr>
              <a:t>Check Your Knowledge – Question #1</a:t>
            </a:r>
          </a:p>
        </p:txBody>
      </p:sp>
      <p:pic>
        <p:nvPicPr>
          <p:cNvPr id="1026" name="Picture 2" descr="C:\Users\clb6\AppData\Local\Microsoft\Windows\Temporary Internet Files\Content.IE5\761GZWP4\ques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505200"/>
            <a:ext cx="2501900" cy="2501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5800" y="2962632"/>
            <a:ext cx="6985000" cy="2677656"/>
          </a:xfrm>
          <a:prstGeom prst="rect">
            <a:avLst/>
          </a:prstGeom>
          <a:noFill/>
        </p:spPr>
        <p:txBody>
          <a:bodyPr wrap="square" rtlCol="0">
            <a:spAutoFit/>
          </a:bodyPr>
          <a:lstStyle/>
          <a:p>
            <a:r>
              <a:rPr lang="en-US" sz="3000" dirty="0"/>
              <a:t>a. George and Martha Washington</a:t>
            </a:r>
          </a:p>
          <a:p>
            <a:pPr marL="514350" indent="-514350">
              <a:buAutoNum type="alphaLcPeriod"/>
            </a:pPr>
            <a:endParaRPr lang="en-US" sz="3000" dirty="0"/>
          </a:p>
          <a:p>
            <a:r>
              <a:rPr lang="en-US" sz="3000" dirty="0"/>
              <a:t>b. Harry and Elizabeth Truman</a:t>
            </a:r>
          </a:p>
          <a:p>
            <a:endParaRPr lang="en-US" sz="3000" dirty="0">
              <a:solidFill>
                <a:srgbClr val="00B050"/>
              </a:solidFill>
            </a:endParaRPr>
          </a:p>
          <a:p>
            <a:r>
              <a:rPr lang="en-US" sz="3000" dirty="0"/>
              <a:t>c. Ronald and Nancy Reagan</a:t>
            </a:r>
          </a:p>
          <a:p>
            <a:endParaRPr lang="en-US" dirty="0"/>
          </a:p>
        </p:txBody>
      </p:sp>
      <p:cxnSp>
        <p:nvCxnSpPr>
          <p:cNvPr id="9" name="Straight Connector 8"/>
          <p:cNvCxnSpPr/>
          <p:nvPr/>
        </p:nvCxnSpPr>
        <p:spPr>
          <a:xfrm>
            <a:off x="1905000" y="1143000"/>
            <a:ext cx="8382000" cy="0"/>
          </a:xfrm>
          <a:prstGeom prst="line">
            <a:avLst/>
          </a:prstGeom>
          <a:ln w="2095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53070E9-3186-4CA0-9912-DC70879051DC}"/>
              </a:ext>
            </a:extLst>
          </p:cNvPr>
          <p:cNvSpPr>
            <a:spLocks noGrp="1"/>
          </p:cNvSpPr>
          <p:nvPr>
            <p:ph type="ftr" sz="quarter" idx="3"/>
          </p:nvPr>
        </p:nvSpPr>
        <p:spPr/>
        <p:txBody>
          <a:bodyPr/>
          <a:lstStyle/>
          <a:p>
            <a:r>
              <a:rPr lang="en-US"/>
              <a:t>November 15, 2025 Welcome to Medicare Presentation</a:t>
            </a:r>
            <a:endParaRPr lang="en-US" dirty="0"/>
          </a:p>
        </p:txBody>
      </p:sp>
      <p:sp>
        <p:nvSpPr>
          <p:cNvPr id="6" name="Date Placeholder 5">
            <a:extLst>
              <a:ext uri="{FF2B5EF4-FFF2-40B4-BE49-F238E27FC236}">
                <a16:creationId xmlns:a16="http://schemas.microsoft.com/office/drawing/2014/main" id="{92B35C47-199E-478C-9475-6A87A5590527}"/>
              </a:ext>
            </a:extLst>
          </p:cNvPr>
          <p:cNvSpPr>
            <a:spLocks noGrp="1"/>
          </p:cNvSpPr>
          <p:nvPr>
            <p:ph type="dt" sz="half" idx="2"/>
          </p:nvPr>
        </p:nvSpPr>
        <p:spPr/>
        <p:txBody>
          <a:bodyPr/>
          <a:lstStyle/>
          <a:p>
            <a:r>
              <a:rPr lang="en-US"/>
              <a:t>10/20/2025</a:t>
            </a:r>
            <a:endParaRPr lang="en-US" dirty="0"/>
          </a:p>
        </p:txBody>
      </p:sp>
      <p:sp>
        <p:nvSpPr>
          <p:cNvPr id="7" name="Slide Number Placeholder 6">
            <a:extLst>
              <a:ext uri="{FF2B5EF4-FFF2-40B4-BE49-F238E27FC236}">
                <a16:creationId xmlns:a16="http://schemas.microsoft.com/office/drawing/2014/main" id="{4B65023C-F7B9-4D16-9461-B2A3827E2C61}"/>
              </a:ext>
            </a:extLst>
          </p:cNvPr>
          <p:cNvSpPr>
            <a:spLocks noGrp="1"/>
          </p:cNvSpPr>
          <p:nvPr>
            <p:ph type="sldNum" sz="quarter" idx="12"/>
          </p:nvPr>
        </p:nvSpPr>
        <p:spPr/>
        <p:txBody>
          <a:bodyPr/>
          <a:lstStyle/>
          <a:p>
            <a:fld id="{4C7DC1E6-81B2-456F-AAD5-518541D82B07}" type="slidenum">
              <a:rPr lang="en-US" smtClean="0"/>
              <a:pPr/>
              <a:t>8</a:t>
            </a:fld>
            <a:endParaRPr lang="en-US" dirty="0"/>
          </a:p>
        </p:txBody>
      </p:sp>
    </p:spTree>
    <p:extLst>
      <p:ext uri="{BB962C8B-B14F-4D97-AF65-F5344CB8AC3E}">
        <p14:creationId xmlns:p14="http://schemas.microsoft.com/office/powerpoint/2010/main" val="37696274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112" y="5274944"/>
            <a:ext cx="10041775" cy="1072448"/>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892552"/>
          </a:xfrm>
          <a:prstGeom prst="rect">
            <a:avLst/>
          </a:prstGeom>
          <a:solidFill>
            <a:schemeClr val="accent5">
              <a:lumMod val="50000"/>
            </a:schemeClr>
          </a:solidFill>
        </p:spPr>
        <p:txBody>
          <a:bodyPr wrap="square" rtlCol="0">
            <a:spAutoFit/>
          </a:bodyPr>
          <a:lstStyle/>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rPr>
              <a:t>Marketplace – Considerations</a:t>
            </a: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0" y="603617"/>
            <a:ext cx="12004766" cy="44386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dirty="0"/>
              <a:t>In most cases, Medicare will cost less than a Marketplace plan without premium tax credits (PTCs)</a:t>
            </a:r>
          </a:p>
          <a:p>
            <a:pPr lvl="1">
              <a:buFont typeface="Wingdings" panose="05000000000000000000" pitchFamily="2" charset="2"/>
              <a:buChar char="Ø"/>
            </a:pPr>
            <a:r>
              <a:rPr lang="en-US" dirty="0"/>
              <a:t>You may have to pay back all or some of the PTCs you received for months you were enrolled in both Marketplace coverage w/ PTCs and premium-free Part A</a:t>
            </a:r>
          </a:p>
          <a:p>
            <a:pPr lvl="1">
              <a:buFont typeface="Wingdings" panose="05000000000000000000" pitchFamily="2" charset="2"/>
              <a:buChar char="Ø"/>
            </a:pPr>
            <a:r>
              <a:rPr lang="en-US" dirty="0"/>
              <a:t>Marketplace plans may not pay claims that would be covered by Part B, if you’re eligible for Part B but didn’t sign up</a:t>
            </a:r>
          </a:p>
          <a:p>
            <a:pPr lvl="1">
              <a:buFont typeface="Wingdings" panose="05000000000000000000" pitchFamily="2" charset="2"/>
              <a:buChar char="Ø"/>
            </a:pPr>
            <a:r>
              <a:rPr lang="en-US" dirty="0"/>
              <a:t>If you decide to end your Medicare and it’s ended retroactively, you’ll have to pay back any claims that Medicare paid during that time</a:t>
            </a:r>
          </a:p>
          <a:p>
            <a:pPr lvl="1">
              <a:buFont typeface="Wingdings" panose="05000000000000000000" pitchFamily="2" charset="2"/>
              <a:buChar char="Ø"/>
            </a:pPr>
            <a:r>
              <a:rPr lang="en-US" b="1" dirty="0"/>
              <a:t>The Inflation Reduction Act delayed the expiration of PTCs until the end of 2025 – if Congress does not act, Marketplace premiums will increase an average of 75% - we are awaiting these changes!</a:t>
            </a:r>
          </a:p>
          <a:p>
            <a:pPr marL="457200" lvl="1" indent="0">
              <a:buNone/>
            </a:pPr>
            <a:br>
              <a:rPr lang="en-US" dirty="0"/>
            </a:br>
            <a:endParaRPr lang="en-US" dirty="0"/>
          </a:p>
          <a:p>
            <a:pPr marL="457200" lvl="1" indent="0" algn="ctr">
              <a:buNone/>
            </a:pPr>
            <a:r>
              <a:rPr lang="en-US" b="1" dirty="0"/>
              <a:t>If you delay signing up for Medicare and decide to sign up later, you’ll likely:</a:t>
            </a:r>
          </a:p>
          <a:p>
            <a:pPr lvl="2" algn="ctr">
              <a:buFont typeface="Wingdings" panose="05000000000000000000" pitchFamily="2" charset="2"/>
              <a:buChar char="§"/>
            </a:pPr>
            <a:r>
              <a:rPr lang="en-US" b="1" dirty="0"/>
              <a:t>Need to sign up during the GEP or SEP, if you qualify</a:t>
            </a:r>
          </a:p>
          <a:p>
            <a:pPr lvl="2" algn="ctr">
              <a:buFont typeface="Wingdings" panose="05000000000000000000" pitchFamily="2" charset="2"/>
              <a:buChar char="§"/>
            </a:pPr>
            <a:r>
              <a:rPr lang="en-US" b="1" dirty="0"/>
              <a:t>Be responsible for a </a:t>
            </a:r>
            <a:r>
              <a:rPr lang="en-US" b="1" u="sng" dirty="0"/>
              <a:t>lifetime</a:t>
            </a:r>
            <a:r>
              <a:rPr lang="en-US" b="1" dirty="0"/>
              <a:t> Medicare Part B late enrollment penalty</a:t>
            </a:r>
            <a:br>
              <a:rPr lang="en-US" b="1" dirty="0">
                <a:solidFill>
                  <a:schemeClr val="accent1"/>
                </a:solidFill>
              </a:rPr>
            </a:br>
            <a:endParaRPr lang="en-US" b="1" dirty="0">
              <a:solidFill>
                <a:schemeClr val="accent1"/>
              </a:solidFill>
            </a:endParaRPr>
          </a:p>
          <a:p>
            <a:pPr lvl="1">
              <a:buFont typeface="Wingdings" panose="05000000000000000000" pitchFamily="2" charset="2"/>
              <a:buChar char="Ø"/>
            </a:pPr>
            <a:endParaRPr lang="en-US" sz="2800" dirty="0"/>
          </a:p>
          <a:p>
            <a:pPr marL="457200" lvl="1" indent="0">
              <a:buNone/>
            </a:pPr>
            <a:endParaRPr lang="en-US" dirty="0"/>
          </a:p>
          <a:p>
            <a:pPr>
              <a:defRPr/>
            </a:pPr>
            <a:endParaRPr lang="en-US" altLang="en-US" dirty="0">
              <a:latin typeface="Arial" panose="020B0604020202020204" pitchFamily="34" charset="0"/>
              <a:cs typeface="Arial" panose="020B0604020202020204" pitchFamily="34" charset="0"/>
            </a:endParaRPr>
          </a:p>
        </p:txBody>
      </p:sp>
      <p:sp>
        <p:nvSpPr>
          <p:cNvPr id="8" name="TextBox 7"/>
          <p:cNvSpPr txBox="1"/>
          <p:nvPr/>
        </p:nvSpPr>
        <p:spPr>
          <a:xfrm>
            <a:off x="8189686" y="6379611"/>
            <a:ext cx="3585028" cy="307777"/>
          </a:xfrm>
          <a:prstGeom prst="rect">
            <a:avLst/>
          </a:prstGeom>
          <a:noFill/>
        </p:spPr>
        <p:txBody>
          <a:bodyPr wrap="square" rtlCol="0">
            <a:spAutoFit/>
          </a:bodyPr>
          <a:lstStyle/>
          <a:p>
            <a:r>
              <a:rPr lang="en-US" sz="1400" i="1" dirty="0"/>
              <a:t>*Adapted from CMS publication</a:t>
            </a:r>
          </a:p>
        </p:txBody>
      </p:sp>
      <p:sp>
        <p:nvSpPr>
          <p:cNvPr id="2" name="Footer Placeholder 1">
            <a:extLst>
              <a:ext uri="{FF2B5EF4-FFF2-40B4-BE49-F238E27FC236}">
                <a16:creationId xmlns:a16="http://schemas.microsoft.com/office/drawing/2014/main" id="{3D609971-775B-4D5F-9555-1A1F51224C98}"/>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1F94096C-6A87-4BFD-9B6D-8F1E5D1641FE}"/>
              </a:ext>
            </a:extLst>
          </p:cNvPr>
          <p:cNvSpPr>
            <a:spLocks noGrp="1"/>
          </p:cNvSpPr>
          <p:nvPr>
            <p:ph type="dt" sz="half" idx="10"/>
          </p:nvPr>
        </p:nvSpPr>
        <p:spPr/>
        <p:txBody>
          <a:bodyPr/>
          <a:lstStyle/>
          <a:p>
            <a:r>
              <a:rPr lang="en-US" dirty="0"/>
              <a:t>10/20/2025</a:t>
            </a:r>
          </a:p>
        </p:txBody>
      </p:sp>
      <p:sp>
        <p:nvSpPr>
          <p:cNvPr id="6" name="Slide Number Placeholder 5">
            <a:extLst>
              <a:ext uri="{FF2B5EF4-FFF2-40B4-BE49-F238E27FC236}">
                <a16:creationId xmlns:a16="http://schemas.microsoft.com/office/drawing/2014/main" id="{2C5CAE0B-261B-4ED9-A3AA-DCF808D5F259}"/>
              </a:ext>
            </a:extLst>
          </p:cNvPr>
          <p:cNvSpPr>
            <a:spLocks noGrp="1"/>
          </p:cNvSpPr>
          <p:nvPr>
            <p:ph type="sldNum" sz="quarter" idx="12"/>
          </p:nvPr>
        </p:nvSpPr>
        <p:spPr/>
        <p:txBody>
          <a:bodyPr/>
          <a:lstStyle/>
          <a:p>
            <a:fld id="{844A7B69-93E2-4D34-896D-EFDD7F03AB74}" type="slidenum">
              <a:rPr lang="en-US" smtClean="0"/>
              <a:t>80</a:t>
            </a:fld>
            <a:endParaRPr lang="en-US"/>
          </a:p>
        </p:txBody>
      </p:sp>
    </p:spTree>
    <p:extLst>
      <p:ext uri="{BB962C8B-B14F-4D97-AF65-F5344CB8AC3E}">
        <p14:creationId xmlns:p14="http://schemas.microsoft.com/office/powerpoint/2010/main" val="40708175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0"/>
            <a:ext cx="9144000" cy="1143000"/>
          </a:xfrm>
        </p:spPr>
        <p:txBody>
          <a:bodyPr>
            <a:normAutofit/>
          </a:bodyPr>
          <a:lstStyle/>
          <a:p>
            <a:pPr algn="ctr"/>
            <a:r>
              <a:rPr lang="en-US" sz="4000" b="0" dirty="0">
                <a:latin typeface="Arial" panose="020B0604020202020204" pitchFamily="34" charset="0"/>
                <a:cs typeface="Arial" panose="020B0604020202020204" pitchFamily="34" charset="0"/>
              </a:rPr>
              <a:t>Check Your Knowledge – Question #10</a:t>
            </a:r>
          </a:p>
        </p:txBody>
      </p:sp>
      <p:sp>
        <p:nvSpPr>
          <p:cNvPr id="8" name="Content Placeholder 2"/>
          <p:cNvSpPr>
            <a:spLocks noGrp="1"/>
          </p:cNvSpPr>
          <p:nvPr>
            <p:ph sz="half" idx="1"/>
          </p:nvPr>
        </p:nvSpPr>
        <p:spPr>
          <a:xfrm>
            <a:off x="1221468" y="1607183"/>
            <a:ext cx="9749064" cy="2114633"/>
          </a:xfrm>
        </p:spPr>
        <p:txBody>
          <a:bodyPr>
            <a:normAutofit/>
          </a:bodyPr>
          <a:lstStyle/>
          <a:p>
            <a:pPr marL="0" indent="0">
              <a:buNone/>
            </a:pPr>
            <a:r>
              <a:rPr lang="en-US" sz="3200" dirty="0"/>
              <a:t>It’s against the law for someone to sell you a Marketplace plan if they know you have Medicare.</a:t>
            </a:r>
          </a:p>
        </p:txBody>
      </p:sp>
      <p:sp>
        <p:nvSpPr>
          <p:cNvPr id="9" name="Content Placeholder 3"/>
          <p:cNvSpPr txBox="1">
            <a:spLocks/>
          </p:cNvSpPr>
          <p:nvPr/>
        </p:nvSpPr>
        <p:spPr>
          <a:xfrm>
            <a:off x="2217965" y="3246438"/>
            <a:ext cx="3068864" cy="1930161"/>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spcAft>
                <a:spcPts val="1800"/>
              </a:spcAft>
              <a:buFont typeface="+mj-lt"/>
              <a:buAutoNum type="alphaLcPeriod"/>
            </a:pPr>
            <a:r>
              <a:rPr lang="en-US" sz="3000" dirty="0"/>
              <a:t>True</a:t>
            </a:r>
          </a:p>
          <a:p>
            <a:pPr marL="514350" indent="-514350">
              <a:buFont typeface="+mj-lt"/>
              <a:buAutoNum type="alphaLcPeriod"/>
            </a:pPr>
            <a:r>
              <a:rPr lang="en-US" sz="3000" dirty="0"/>
              <a:t>False</a:t>
            </a:r>
          </a:p>
          <a:p>
            <a:endParaRPr lang="en-US" dirty="0"/>
          </a:p>
        </p:txBody>
      </p:sp>
      <p:pic>
        <p:nvPicPr>
          <p:cNvPr id="2058" name="Picture 10" descr="C:\Users\clb6\AppData\Local\Microsoft\Windows\Temporary Internet Files\Content.IE5\6LFOJUG6\GTY_door_to_door_salesman_sk_141211_12x5_1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3246438"/>
            <a:ext cx="4876800"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BA7F5792-7967-464D-85D5-89F659FD2035}"/>
              </a:ext>
            </a:extLst>
          </p:cNvPr>
          <p:cNvSpPr>
            <a:spLocks noGrp="1"/>
          </p:cNvSpPr>
          <p:nvPr>
            <p:ph type="ftr" sz="quarter" idx="3"/>
          </p:nvPr>
        </p:nvSpPr>
        <p:spPr/>
        <p:txBody>
          <a:bodyPr/>
          <a:lstStyle/>
          <a:p>
            <a:r>
              <a:rPr lang="en-US">
                <a:solidFill>
                  <a:prstClr val="black"/>
                </a:solidFill>
              </a:rPr>
              <a:t>November 15, 2025 Welcome to Medicare Presentation</a:t>
            </a:r>
            <a:endParaRPr lang="en-US" dirty="0">
              <a:solidFill>
                <a:prstClr val="black"/>
              </a:solidFill>
            </a:endParaRPr>
          </a:p>
        </p:txBody>
      </p:sp>
      <p:sp>
        <p:nvSpPr>
          <p:cNvPr id="4" name="Date Placeholder 3">
            <a:extLst>
              <a:ext uri="{FF2B5EF4-FFF2-40B4-BE49-F238E27FC236}">
                <a16:creationId xmlns:a16="http://schemas.microsoft.com/office/drawing/2014/main" id="{FBD1AF97-5A40-4DFC-A80A-B5AED558A412}"/>
              </a:ext>
            </a:extLst>
          </p:cNvPr>
          <p:cNvSpPr>
            <a:spLocks noGrp="1"/>
          </p:cNvSpPr>
          <p:nvPr>
            <p:ph type="dt" sz="half" idx="2"/>
          </p:nvPr>
        </p:nvSpPr>
        <p:spPr/>
        <p:txBody>
          <a:bodyPr/>
          <a:lstStyle/>
          <a:p>
            <a:r>
              <a:rPr lang="en-US">
                <a:solidFill>
                  <a:prstClr val="black"/>
                </a:solidFill>
              </a:rPr>
              <a:t>10/20/2025</a:t>
            </a:r>
            <a:endParaRPr lang="en-US" dirty="0">
              <a:solidFill>
                <a:prstClr val="black"/>
              </a:solidFill>
            </a:endParaRPr>
          </a:p>
        </p:txBody>
      </p:sp>
      <p:sp>
        <p:nvSpPr>
          <p:cNvPr id="5" name="Slide Number Placeholder 4">
            <a:extLst>
              <a:ext uri="{FF2B5EF4-FFF2-40B4-BE49-F238E27FC236}">
                <a16:creationId xmlns:a16="http://schemas.microsoft.com/office/drawing/2014/main" id="{7A07FA12-33F1-4579-96A0-F8B7ADD57ECC}"/>
              </a:ext>
            </a:extLst>
          </p:cNvPr>
          <p:cNvSpPr>
            <a:spLocks noGrp="1"/>
          </p:cNvSpPr>
          <p:nvPr>
            <p:ph type="sldNum" sz="quarter" idx="4"/>
          </p:nvPr>
        </p:nvSpPr>
        <p:spPr/>
        <p:txBody>
          <a:bodyPr/>
          <a:lstStyle/>
          <a:p>
            <a:fld id="{78C0CC3C-85F1-4D86-9B70-8D9F8B17F046}"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15925516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Other Types of Health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728652" y="1458410"/>
            <a:ext cx="9834810" cy="42738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US" altLang="en-US" b="1" dirty="0">
                <a:solidFill>
                  <a:schemeClr val="accent1"/>
                </a:solidFill>
                <a:cs typeface="Arial" panose="020B0604020202020204" pitchFamily="34" charset="0"/>
              </a:rPr>
              <a:t>Employer/Retiree Group Health Plan</a:t>
            </a:r>
          </a:p>
          <a:p>
            <a:pPr lvl="1">
              <a:buFont typeface="Wingdings" panose="05000000000000000000" pitchFamily="2" charset="2"/>
              <a:buChar char="§"/>
              <a:defRPr/>
            </a:pPr>
            <a:r>
              <a:rPr lang="en-US" altLang="en-US" dirty="0">
                <a:cs typeface="Arial" panose="020B0604020202020204" pitchFamily="34" charset="0"/>
              </a:rPr>
              <a:t>Is it a Supplement or Medicare Advantage plan?</a:t>
            </a:r>
          </a:p>
          <a:p>
            <a:pPr lvl="1">
              <a:buFont typeface="Wingdings" panose="05000000000000000000" pitchFamily="2" charset="2"/>
              <a:buChar char="§"/>
              <a:defRPr/>
            </a:pPr>
            <a:r>
              <a:rPr lang="en-US" altLang="en-US" dirty="0">
                <a:cs typeface="Arial" panose="020B0604020202020204" pitchFamily="34" charset="0"/>
              </a:rPr>
              <a:t>Some offer creditable prescription drug coverage </a:t>
            </a:r>
          </a:p>
          <a:p>
            <a:pPr lvl="1">
              <a:buFont typeface="Wingdings" panose="05000000000000000000" pitchFamily="2" charset="2"/>
              <a:buChar char="§"/>
              <a:defRPr/>
            </a:pPr>
            <a:r>
              <a:rPr lang="en-US" altLang="en-US" dirty="0">
                <a:cs typeface="Arial" panose="020B0604020202020204" pitchFamily="34" charset="0"/>
              </a:rPr>
              <a:t>Contact your employer or union benefits administrator to find out how your insurance works with Medicare.</a:t>
            </a:r>
          </a:p>
          <a:p>
            <a:pPr marL="565150" lvl="1" indent="-171450">
              <a:buFont typeface="Wingdings" panose="05000000000000000000" pitchFamily="2" charset="2"/>
              <a:buChar char="§"/>
              <a:defRPr/>
            </a:pPr>
            <a:endParaRPr lang="en-US" altLang="en-US" sz="900" dirty="0">
              <a:cs typeface="Arial" panose="020B0604020202020204" pitchFamily="34" charset="0"/>
            </a:endParaRPr>
          </a:p>
          <a:p>
            <a:pPr>
              <a:buFont typeface="Wingdings" panose="05000000000000000000" pitchFamily="2" charset="2"/>
              <a:buChar char="Ø"/>
              <a:defRPr/>
            </a:pPr>
            <a:r>
              <a:rPr lang="en-US" altLang="en-US" b="1" dirty="0">
                <a:solidFill>
                  <a:schemeClr val="accent1"/>
                </a:solidFill>
                <a:cs typeface="Arial" panose="020B0604020202020204" pitchFamily="34" charset="0"/>
              </a:rPr>
              <a:t>Military Coverage:  </a:t>
            </a:r>
            <a:r>
              <a:rPr lang="en-US" altLang="en-US" b="1" dirty="0" err="1">
                <a:solidFill>
                  <a:schemeClr val="accent1"/>
                </a:solidFill>
                <a:cs typeface="Arial" panose="020B0604020202020204" pitchFamily="34" charset="0"/>
              </a:rPr>
              <a:t>TriCare</a:t>
            </a:r>
            <a:r>
              <a:rPr lang="en-US" altLang="en-US" b="1" dirty="0">
                <a:solidFill>
                  <a:schemeClr val="accent1"/>
                </a:solidFill>
                <a:cs typeface="Arial" panose="020B0604020202020204" pitchFamily="34" charset="0"/>
              </a:rPr>
              <a:t> for Life and CHAMPVA</a:t>
            </a:r>
          </a:p>
          <a:p>
            <a:pPr>
              <a:buFont typeface="Wingdings" panose="05000000000000000000" pitchFamily="2" charset="2"/>
              <a:buChar char="§"/>
              <a:defRPr/>
            </a:pPr>
            <a:endParaRPr lang="en-US" altLang="en-US" sz="900" b="1" dirty="0">
              <a:cs typeface="Arial" panose="020B0604020202020204" pitchFamily="34" charset="0"/>
            </a:endParaRPr>
          </a:p>
          <a:p>
            <a:pPr>
              <a:buFont typeface="Wingdings" panose="05000000000000000000" pitchFamily="2" charset="2"/>
              <a:buChar char="Ø"/>
              <a:defRPr/>
            </a:pPr>
            <a:r>
              <a:rPr lang="en-US" altLang="en-US" b="1" dirty="0">
                <a:solidFill>
                  <a:schemeClr val="accent1"/>
                </a:solidFill>
                <a:cs typeface="Arial" panose="020B0604020202020204" pitchFamily="34" charset="0"/>
              </a:rPr>
              <a:t>Medical Assistance/Low Income Programs</a:t>
            </a:r>
          </a:p>
          <a:p>
            <a:pPr>
              <a:defRPr/>
            </a:pPr>
            <a:endParaRPr lang="en-US" altLang="en-US" sz="2400" dirty="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7708834" y="4367679"/>
            <a:ext cx="2731536" cy="1714971"/>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A2AD1DD7-CD3A-4151-B872-40B3A4C1E4BF}"/>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414F3659-D02F-4FEE-AA4A-CA7557342E8B}"/>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B0D138F1-C27E-4EB8-B1F8-9FB918391C04}"/>
              </a:ext>
            </a:extLst>
          </p:cNvPr>
          <p:cNvSpPr>
            <a:spLocks noGrp="1"/>
          </p:cNvSpPr>
          <p:nvPr>
            <p:ph type="sldNum" sz="quarter" idx="12"/>
          </p:nvPr>
        </p:nvSpPr>
        <p:spPr/>
        <p:txBody>
          <a:bodyPr/>
          <a:lstStyle/>
          <a:p>
            <a:fld id="{844A7B69-93E2-4D34-896D-EFDD7F03AB74}" type="slidenum">
              <a:rPr lang="en-US" smtClean="0"/>
              <a:t>82</a:t>
            </a:fld>
            <a:endParaRPr lang="en-US"/>
          </a:p>
        </p:txBody>
      </p:sp>
    </p:spTree>
    <p:extLst>
      <p:ext uri="{BB962C8B-B14F-4D97-AF65-F5344CB8AC3E}">
        <p14:creationId xmlns:p14="http://schemas.microsoft.com/office/powerpoint/2010/main" val="11414762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8394331-63EE-4064-B24C-9A4E73B47F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78" y="1253770"/>
            <a:ext cx="2307021" cy="172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 &amp; Resources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7BF2208E-A2ED-4BAA-9501-009075DC6A56}"/>
              </a:ext>
            </a:extLst>
          </p:cNvPr>
          <p:cNvSpPr txBox="1">
            <a:spLocks/>
          </p:cNvSpPr>
          <p:nvPr/>
        </p:nvSpPr>
        <p:spPr>
          <a:xfrm>
            <a:off x="2740042" y="928915"/>
            <a:ext cx="9209475" cy="5278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dirty="0"/>
          </a:p>
          <a:p>
            <a:pPr>
              <a:spcAft>
                <a:spcPts val="600"/>
              </a:spcAft>
              <a:buFont typeface="Wingdings" panose="05000000000000000000" pitchFamily="2" charset="2"/>
              <a:buChar char="Ø"/>
              <a:defRPr/>
            </a:pPr>
            <a:r>
              <a:rPr lang="en-US" sz="3000" b="1" dirty="0">
                <a:solidFill>
                  <a:schemeClr val="accent1"/>
                </a:solidFill>
                <a:cs typeface="Arial" panose="020B0604020202020204" pitchFamily="34" charset="0"/>
              </a:rPr>
              <a:t>Medicaid (aka Medical Assistance or Title 19)</a:t>
            </a:r>
          </a:p>
          <a:p>
            <a:pPr lvl="1">
              <a:spcAft>
                <a:spcPts val="600"/>
              </a:spcAft>
              <a:buFont typeface="Wingdings" panose="05000000000000000000" pitchFamily="2" charset="2"/>
              <a:buChar char="§"/>
              <a:defRPr/>
            </a:pPr>
            <a:r>
              <a:rPr lang="en-US" sz="2000" dirty="0">
                <a:cs typeface="Arial" panose="020B0604020202020204" pitchFamily="34" charset="0"/>
              </a:rPr>
              <a:t>Needs-based Federal-State health insurance program</a:t>
            </a:r>
          </a:p>
          <a:p>
            <a:pPr>
              <a:spcAft>
                <a:spcPts val="600"/>
              </a:spcAft>
              <a:buFont typeface="Wingdings" panose="05000000000000000000" pitchFamily="2" charset="2"/>
              <a:buChar char="Ø"/>
              <a:defRPr/>
            </a:pPr>
            <a:r>
              <a:rPr lang="en-US" sz="3000" b="1" dirty="0">
                <a:solidFill>
                  <a:schemeClr val="accent1"/>
                </a:solidFill>
                <a:cs typeface="Arial" panose="020B0604020202020204" pitchFamily="34" charset="0"/>
              </a:rPr>
              <a:t>Medicare Savings Programs (MSPs)</a:t>
            </a:r>
          </a:p>
          <a:p>
            <a:pPr lvl="1">
              <a:buFont typeface="Wingdings" panose="05000000000000000000" pitchFamily="2" charset="2"/>
              <a:buChar char="§"/>
              <a:defRPr/>
            </a:pPr>
            <a:r>
              <a:rPr lang="en-US" sz="2000" dirty="0">
                <a:cs typeface="Arial" panose="020B0604020202020204" pitchFamily="34" charset="0"/>
              </a:rPr>
              <a:t>If eligible, your Medicare Part B premium will be paid for you by State of WI.</a:t>
            </a:r>
          </a:p>
          <a:p>
            <a:pPr lvl="1">
              <a:buFont typeface="Wingdings" panose="05000000000000000000" pitchFamily="2" charset="2"/>
              <a:buChar char="§"/>
              <a:defRPr/>
            </a:pPr>
            <a:r>
              <a:rPr lang="en-US" sz="2000" dirty="0">
                <a:cs typeface="Arial" panose="020B0604020202020204" pitchFamily="34" charset="0"/>
              </a:rPr>
              <a:t>Some also have Medicare copays and deductibles paid as well, based on income and assets.</a:t>
            </a:r>
            <a:endParaRPr lang="en-US" sz="1800" dirty="0">
              <a:cs typeface="Arial" panose="020B0604020202020204" pitchFamily="34" charset="0"/>
            </a:endParaRPr>
          </a:p>
          <a:p>
            <a:pPr>
              <a:spcAft>
                <a:spcPts val="600"/>
              </a:spcAft>
              <a:buFont typeface="Wingdings" panose="05000000000000000000" pitchFamily="2" charset="2"/>
              <a:buChar char="Ø"/>
              <a:defRPr/>
            </a:pPr>
            <a:r>
              <a:rPr lang="en-US" sz="3000" b="1" dirty="0">
                <a:solidFill>
                  <a:schemeClr val="accent1"/>
                </a:solidFill>
                <a:cs typeface="Arial" panose="020B0604020202020204" pitchFamily="34" charset="0"/>
              </a:rPr>
              <a:t>Extra Help (Low Income Subsidy)</a:t>
            </a:r>
          </a:p>
          <a:p>
            <a:pPr lvl="1">
              <a:buFont typeface="Wingdings" panose="05000000000000000000" pitchFamily="2" charset="2"/>
              <a:buChar char="§"/>
              <a:defRPr/>
            </a:pPr>
            <a:r>
              <a:rPr lang="en-US" sz="2000" dirty="0">
                <a:cs typeface="Arial" panose="020B0604020202020204" pitchFamily="34" charset="0"/>
              </a:rPr>
              <a:t>Assistance with Medicare prescription drug coverage.</a:t>
            </a:r>
          </a:p>
          <a:p>
            <a:pPr lvl="1">
              <a:buFont typeface="Wingdings" panose="05000000000000000000" pitchFamily="2" charset="2"/>
              <a:buChar char="§"/>
              <a:defRPr/>
            </a:pPr>
            <a:r>
              <a:rPr lang="en-US" sz="2000" dirty="0">
                <a:cs typeface="Arial" panose="020B0604020202020204" pitchFamily="34" charset="0"/>
              </a:rPr>
              <a:t>Reduces Part D premiums, deductibles, and copays based on income and assets.</a:t>
            </a:r>
            <a:endParaRPr lang="en-US" b="1" dirty="0">
              <a:cs typeface="Arial" panose="020B0604020202020204" pitchFamily="34" charset="0"/>
            </a:endParaRPr>
          </a:p>
          <a:p>
            <a:pPr>
              <a:buFont typeface="Wingdings" panose="05000000000000000000" pitchFamily="2" charset="2"/>
              <a:buChar char="Ø"/>
              <a:defRPr/>
            </a:pPr>
            <a:r>
              <a:rPr lang="en-US" sz="3000" b="1" dirty="0" err="1">
                <a:solidFill>
                  <a:schemeClr val="accent1"/>
                </a:solidFill>
                <a:cs typeface="Arial" panose="020B0604020202020204" pitchFamily="34" charset="0"/>
              </a:rPr>
              <a:t>SeniorCare</a:t>
            </a:r>
            <a:endParaRPr lang="en-US" sz="3000" b="1" dirty="0">
              <a:solidFill>
                <a:schemeClr val="accent1"/>
              </a:solidFill>
              <a:cs typeface="Arial" panose="020B0604020202020204" pitchFamily="34" charset="0"/>
            </a:endParaRPr>
          </a:p>
          <a:p>
            <a:pPr lvl="1">
              <a:buFont typeface="Wingdings" panose="05000000000000000000" pitchFamily="2" charset="2"/>
              <a:buChar char="§"/>
              <a:defRPr/>
            </a:pPr>
            <a:r>
              <a:rPr lang="en-US" sz="2000" dirty="0">
                <a:cs typeface="Arial" panose="020B0604020202020204" pitchFamily="34" charset="0"/>
              </a:rPr>
              <a:t>State Pharmaceutical Assistance Program in Wisconsin for residents age 65+</a:t>
            </a:r>
          </a:p>
          <a:p>
            <a:pPr lvl="1">
              <a:buFont typeface="Wingdings" panose="05000000000000000000" pitchFamily="2" charset="2"/>
              <a:buChar char="§"/>
              <a:defRPr/>
            </a:pPr>
            <a:r>
              <a:rPr lang="en-US" sz="2000" dirty="0">
                <a:cs typeface="Arial" panose="020B0604020202020204" pitchFamily="34" charset="0"/>
              </a:rPr>
              <a:t>Level of assistance depends on annual income.</a:t>
            </a:r>
          </a:p>
          <a:p>
            <a:pPr marL="393700" lvl="1" indent="0" algn="ctr">
              <a:buFont typeface="Wingdings 2" pitchFamily="18" charset="2"/>
              <a:buNone/>
              <a:defRPr/>
            </a:pPr>
            <a:endParaRPr lang="en-US" sz="800" dirty="0">
              <a:latin typeface="Arial" panose="020B0604020202020204" pitchFamily="34" charset="0"/>
              <a:cs typeface="Arial" panose="020B0604020202020204" pitchFamily="34" charset="0"/>
            </a:endParaRPr>
          </a:p>
        </p:txBody>
      </p:sp>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303" y="3732910"/>
            <a:ext cx="766257" cy="679574"/>
          </a:xfrm>
          <a:prstGeom prst="rect">
            <a:avLst/>
          </a:prstGeom>
        </p:spPr>
      </p:pic>
      <p:sp>
        <p:nvSpPr>
          <p:cNvPr id="2" name="Footer Placeholder 1">
            <a:extLst>
              <a:ext uri="{FF2B5EF4-FFF2-40B4-BE49-F238E27FC236}">
                <a16:creationId xmlns:a16="http://schemas.microsoft.com/office/drawing/2014/main" id="{89FBEF8B-9C96-41A9-81B9-EBABE100380B}"/>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340F9EC6-7E6E-4A72-A48C-B71143F3FBBF}"/>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6FA381A9-7995-4221-B84B-A871D82B2B63}"/>
              </a:ext>
            </a:extLst>
          </p:cNvPr>
          <p:cNvSpPr>
            <a:spLocks noGrp="1"/>
          </p:cNvSpPr>
          <p:nvPr>
            <p:ph type="sldNum" sz="quarter" idx="12"/>
          </p:nvPr>
        </p:nvSpPr>
        <p:spPr/>
        <p:txBody>
          <a:bodyPr/>
          <a:lstStyle/>
          <a:p>
            <a:fld id="{844A7B69-93E2-4D34-896D-EFDD7F03AB74}" type="slidenum">
              <a:rPr lang="en-US" smtClean="0"/>
              <a:t>83</a:t>
            </a:fld>
            <a:endParaRPr lang="en-US"/>
          </a:p>
        </p:txBody>
      </p:sp>
    </p:spTree>
    <p:extLst>
      <p:ext uri="{BB962C8B-B14F-4D97-AF65-F5344CB8AC3E}">
        <p14:creationId xmlns:p14="http://schemas.microsoft.com/office/powerpoint/2010/main" val="15477359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 &amp; Resources</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23AF593A-FEAA-4FD0-9CD3-2B968730D061}"/>
              </a:ext>
            </a:extLst>
          </p:cNvPr>
          <p:cNvGraphicFramePr>
            <a:graphicFrameLocks/>
          </p:cNvGraphicFramePr>
          <p:nvPr>
            <p:extLst>
              <p:ext uri="{D42A27DB-BD31-4B8C-83A1-F6EECF244321}">
                <p14:modId xmlns:p14="http://schemas.microsoft.com/office/powerpoint/2010/main" val="2732268650"/>
              </p:ext>
            </p:extLst>
          </p:nvPr>
        </p:nvGraphicFramePr>
        <p:xfrm>
          <a:off x="1356131" y="1885900"/>
          <a:ext cx="9661696" cy="4155708"/>
        </p:xfrm>
        <a:graphic>
          <a:graphicData uri="http://schemas.openxmlformats.org/drawingml/2006/table">
            <a:tbl>
              <a:tblPr firstRow="1" bandRow="1">
                <a:tableStyleId>{5C22544A-7EE6-4342-B048-85BDC9FD1C3A}</a:tableStyleId>
              </a:tblPr>
              <a:tblGrid>
                <a:gridCol w="2325964">
                  <a:extLst>
                    <a:ext uri="{9D8B030D-6E8A-4147-A177-3AD203B41FA5}">
                      <a16:colId xmlns:a16="http://schemas.microsoft.com/office/drawing/2014/main" val="20000"/>
                    </a:ext>
                  </a:extLst>
                </a:gridCol>
                <a:gridCol w="1968123">
                  <a:extLst>
                    <a:ext uri="{9D8B030D-6E8A-4147-A177-3AD203B41FA5}">
                      <a16:colId xmlns:a16="http://schemas.microsoft.com/office/drawing/2014/main" val="20001"/>
                    </a:ext>
                  </a:extLst>
                </a:gridCol>
                <a:gridCol w="1878664">
                  <a:extLst>
                    <a:ext uri="{9D8B030D-6E8A-4147-A177-3AD203B41FA5}">
                      <a16:colId xmlns:a16="http://schemas.microsoft.com/office/drawing/2014/main" val="20002"/>
                    </a:ext>
                  </a:extLst>
                </a:gridCol>
                <a:gridCol w="1859716">
                  <a:extLst>
                    <a:ext uri="{9D8B030D-6E8A-4147-A177-3AD203B41FA5}">
                      <a16:colId xmlns:a16="http://schemas.microsoft.com/office/drawing/2014/main" val="20003"/>
                    </a:ext>
                  </a:extLst>
                </a:gridCol>
                <a:gridCol w="1629229">
                  <a:extLst>
                    <a:ext uri="{9D8B030D-6E8A-4147-A177-3AD203B41FA5}">
                      <a16:colId xmlns:a16="http://schemas.microsoft.com/office/drawing/2014/main" val="20004"/>
                    </a:ext>
                  </a:extLst>
                </a:gridCol>
              </a:tblGrid>
              <a:tr h="630054">
                <a:tc rowSpan="2">
                  <a:txBody>
                    <a:bodyPr/>
                    <a:lstStyle/>
                    <a:p>
                      <a:r>
                        <a:rPr lang="en-US" dirty="0">
                          <a:latin typeface="Arial" panose="020B0604020202020204" pitchFamily="34" charset="0"/>
                          <a:cs typeface="Arial" panose="020B0604020202020204" pitchFamily="34" charset="0"/>
                        </a:rPr>
                        <a:t>Program</a:t>
                      </a:r>
                    </a:p>
                  </a:txBody>
                  <a:tcPr/>
                </a:tc>
                <a:tc gridSpan="2">
                  <a:txBody>
                    <a:bodyPr/>
                    <a:lstStyle/>
                    <a:p>
                      <a:pPr algn="ctr"/>
                      <a:r>
                        <a:rPr lang="en-US" dirty="0">
                          <a:latin typeface="Arial" panose="020B0604020202020204" pitchFamily="34" charset="0"/>
                          <a:cs typeface="Arial" panose="020B0604020202020204" pitchFamily="34" charset="0"/>
                        </a:rPr>
                        <a:t>Single</a:t>
                      </a:r>
                      <a:r>
                        <a:rPr lang="en-US" baseline="0" dirty="0">
                          <a:latin typeface="Arial" panose="020B0604020202020204" pitchFamily="34" charset="0"/>
                          <a:cs typeface="Arial" panose="020B0604020202020204" pitchFamily="34" charset="0"/>
                        </a:rPr>
                        <a:t> Individual (Unmarried)</a:t>
                      </a:r>
                      <a:endParaRPr lang="en-US"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dirty="0">
                          <a:latin typeface="Arial" panose="020B0604020202020204" pitchFamily="34" charset="0"/>
                          <a:cs typeface="Arial" panose="020B0604020202020204" pitchFamily="34" charset="0"/>
                        </a:rPr>
                        <a:t>Married Couple</a:t>
                      </a:r>
                    </a:p>
                  </a:txBody>
                  <a:tcPr/>
                </a:tc>
                <a:tc hMerge="1">
                  <a:txBody>
                    <a:bodyPr/>
                    <a:lstStyle/>
                    <a:p>
                      <a:endParaRPr lang="en-US" dirty="0"/>
                    </a:p>
                  </a:txBody>
                  <a:tcPr/>
                </a:tc>
                <a:extLst>
                  <a:ext uri="{0D108BD9-81ED-4DB2-BD59-A6C34878D82A}">
                    <a16:rowId xmlns:a16="http://schemas.microsoft.com/office/drawing/2014/main" val="10000"/>
                  </a:ext>
                </a:extLst>
              </a:tr>
              <a:tr h="630054">
                <a:tc vMerge="1">
                  <a:txBody>
                    <a:bodyPr/>
                    <a:lstStyle/>
                    <a:p>
                      <a:endParaRPr lang="en-US" dirty="0"/>
                    </a:p>
                  </a:txBody>
                  <a:tcPr/>
                </a:tc>
                <a:tc>
                  <a:txBody>
                    <a:bodyPr/>
                    <a:lstStyle/>
                    <a:p>
                      <a:pPr algn="ctr"/>
                      <a:r>
                        <a:rPr lang="en-US" b="1" dirty="0">
                          <a:latin typeface="Arial" panose="020B0604020202020204" pitchFamily="34" charset="0"/>
                          <a:cs typeface="Arial" panose="020B0604020202020204" pitchFamily="34" charset="0"/>
                        </a:rPr>
                        <a:t>Income </a:t>
                      </a:r>
                    </a:p>
                  </a:txBody>
                  <a:tcPr anchor="ctr"/>
                </a:tc>
                <a:tc>
                  <a:txBody>
                    <a:bodyPr/>
                    <a:lstStyle/>
                    <a:p>
                      <a:pPr algn="ctr"/>
                      <a:r>
                        <a:rPr lang="en-US" b="1" dirty="0">
                          <a:latin typeface="Arial" panose="020B0604020202020204" pitchFamily="34" charset="0"/>
                          <a:cs typeface="Arial" panose="020B0604020202020204" pitchFamily="34" charset="0"/>
                        </a:rPr>
                        <a:t>Assets</a:t>
                      </a:r>
                    </a:p>
                  </a:txBody>
                  <a:tcPr anchor="ctr"/>
                </a:tc>
                <a:tc>
                  <a:txBody>
                    <a:bodyPr/>
                    <a:lstStyle/>
                    <a:p>
                      <a:pPr algn="ctr"/>
                      <a:r>
                        <a:rPr lang="en-US" b="1" dirty="0">
                          <a:latin typeface="Arial" panose="020B0604020202020204" pitchFamily="34" charset="0"/>
                          <a:cs typeface="Arial" panose="020B0604020202020204" pitchFamily="34" charset="0"/>
                        </a:rPr>
                        <a:t>Income</a:t>
                      </a:r>
                    </a:p>
                  </a:txBody>
                  <a:tcPr anchor="ctr"/>
                </a:tc>
                <a:tc>
                  <a:txBody>
                    <a:bodyPr/>
                    <a:lstStyle/>
                    <a:p>
                      <a:pPr algn="ctr"/>
                      <a:r>
                        <a:rPr lang="en-US" b="1" dirty="0">
                          <a:latin typeface="Arial" panose="020B0604020202020204" pitchFamily="34" charset="0"/>
                          <a:cs typeface="Arial" panose="020B0604020202020204" pitchFamily="34" charset="0"/>
                        </a:rPr>
                        <a:t>Assets</a:t>
                      </a:r>
                    </a:p>
                  </a:txBody>
                  <a:tcPr anchor="ctr"/>
                </a:tc>
                <a:extLst>
                  <a:ext uri="{0D108BD9-81ED-4DB2-BD59-A6C34878D82A}">
                    <a16:rowId xmlns:a16="http://schemas.microsoft.com/office/drawing/2014/main" val="10001"/>
                  </a:ext>
                </a:extLst>
              </a:tr>
              <a:tr h="630054">
                <a:tc>
                  <a:txBody>
                    <a:bodyPr/>
                    <a:lstStyle/>
                    <a:p>
                      <a:r>
                        <a:rPr lang="en-US" b="1" dirty="0">
                          <a:latin typeface="Arial" panose="020B0604020202020204" pitchFamily="34" charset="0"/>
                          <a:cs typeface="Arial" panose="020B0604020202020204" pitchFamily="34" charset="0"/>
                        </a:rPr>
                        <a:t>Medicare Savings Program</a:t>
                      </a:r>
                    </a:p>
                  </a:txBody>
                  <a:tcPr anchor="ctr"/>
                </a:tc>
                <a:tc>
                  <a:txBody>
                    <a:bodyPr/>
                    <a:lstStyle/>
                    <a:p>
                      <a:pPr algn="ctr"/>
                      <a:r>
                        <a:rPr lang="en-US" dirty="0">
                          <a:latin typeface="Arial" panose="020B0604020202020204" pitchFamily="34" charset="0"/>
                          <a:cs typeface="Arial" panose="020B0604020202020204" pitchFamily="34" charset="0"/>
                        </a:rPr>
                        <a:t>&lt;$1,760.63/</a:t>
                      </a:r>
                    </a:p>
                    <a:p>
                      <a:pPr algn="ctr"/>
                      <a:r>
                        <a:rPr lang="en-US" dirty="0">
                          <a:latin typeface="Arial" panose="020B0604020202020204" pitchFamily="34" charset="0"/>
                          <a:cs typeface="Arial" panose="020B0604020202020204" pitchFamily="34" charset="0"/>
                        </a:rPr>
                        <a:t>month</a:t>
                      </a:r>
                    </a:p>
                  </a:txBody>
                  <a:tcPr anchor="ctr"/>
                </a:tc>
                <a:tc>
                  <a:txBody>
                    <a:bodyPr/>
                    <a:lstStyle/>
                    <a:p>
                      <a:pPr algn="ctr"/>
                      <a:r>
                        <a:rPr lang="en-US" dirty="0">
                          <a:latin typeface="Arial" panose="020B0604020202020204" pitchFamily="34" charset="0"/>
                          <a:cs typeface="Arial" panose="020B0604020202020204" pitchFamily="34" charset="0"/>
                        </a:rPr>
                        <a:t>&lt; $9,660</a:t>
                      </a:r>
                    </a:p>
                  </a:txBody>
                  <a:tcPr anchor="ctr"/>
                </a:tc>
                <a:tc>
                  <a:txBody>
                    <a:bodyPr/>
                    <a:lstStyle/>
                    <a:p>
                      <a:pPr algn="ctr"/>
                      <a:r>
                        <a:rPr lang="en-US" dirty="0">
                          <a:latin typeface="Arial" panose="020B0604020202020204" pitchFamily="34" charset="0"/>
                          <a:cs typeface="Arial" panose="020B0604020202020204" pitchFamily="34" charset="0"/>
                        </a:rPr>
                        <a:t>&lt; $2,379.38/</a:t>
                      </a:r>
                    </a:p>
                    <a:p>
                      <a:pPr algn="ctr"/>
                      <a:r>
                        <a:rPr lang="en-US" dirty="0">
                          <a:latin typeface="Arial" panose="020B0604020202020204" pitchFamily="34" charset="0"/>
                          <a:cs typeface="Arial" panose="020B0604020202020204" pitchFamily="34" charset="0"/>
                        </a:rPr>
                        <a:t>month</a:t>
                      </a:r>
                    </a:p>
                  </a:txBody>
                  <a:tcPr anchor="ctr"/>
                </a:tc>
                <a:tc>
                  <a:txBody>
                    <a:bodyPr/>
                    <a:lstStyle/>
                    <a:p>
                      <a:pPr algn="ctr"/>
                      <a:r>
                        <a:rPr lang="en-US" dirty="0">
                          <a:latin typeface="Arial" panose="020B0604020202020204" pitchFamily="34" charset="0"/>
                          <a:cs typeface="Arial" panose="020B0604020202020204" pitchFamily="34" charset="0"/>
                        </a:rPr>
                        <a:t>&lt; $14,470</a:t>
                      </a:r>
                      <a:br>
                        <a:rPr lang="en-US" dirty="0">
                          <a:latin typeface="Arial" panose="020B0604020202020204" pitchFamily="34" charset="0"/>
                          <a:cs typeface="Arial" panose="020B0604020202020204" pitchFamily="34" charset="0"/>
                        </a:rPr>
                      </a:br>
                      <a:endParaRPr lang="en-US" sz="1600" i="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900077">
                <a:tc>
                  <a:txBody>
                    <a:bodyPr/>
                    <a:lstStyle/>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Extra Help</a:t>
                      </a:r>
                      <a:r>
                        <a:rPr lang="en-US" sz="1600" b="1" baseline="0" dirty="0">
                          <a:latin typeface="Arial" panose="020B0604020202020204" pitchFamily="34" charset="0"/>
                          <a:cs typeface="Arial" panose="020B0604020202020204" pitchFamily="34" charset="0"/>
                        </a:rPr>
                        <a:t> (“Low Income Subsidy”)</a:t>
                      </a:r>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&lt;$1,956.26/</a:t>
                      </a:r>
                    </a:p>
                    <a:p>
                      <a:pPr algn="ctr"/>
                      <a:r>
                        <a:rPr lang="en-US" sz="1800" dirty="0">
                          <a:latin typeface="Arial" panose="020B0604020202020204" pitchFamily="34" charset="0"/>
                          <a:cs typeface="Arial" panose="020B0604020202020204" pitchFamily="34" charset="0"/>
                        </a:rPr>
                        <a:t>month</a:t>
                      </a:r>
                    </a:p>
                  </a:txBody>
                  <a:tcPr anchor="ctr"/>
                </a:tc>
                <a:tc>
                  <a:txBody>
                    <a:bodyPr/>
                    <a:lstStyle/>
                    <a:p>
                      <a:pPr algn="ctr"/>
                      <a:r>
                        <a:rPr lang="en-US" dirty="0">
                          <a:latin typeface="Arial" panose="020B0604020202020204" pitchFamily="34" charset="0"/>
                          <a:cs typeface="Arial" panose="020B0604020202020204" pitchFamily="34" charset="0"/>
                        </a:rPr>
                        <a:t>&lt; $17,600</a:t>
                      </a:r>
                      <a:endParaRPr lang="en-US" sz="1600" i="1"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a:t>
                      </a:r>
                      <a:r>
                        <a:rPr lang="en-US" baseline="0" dirty="0">
                          <a:latin typeface="Arial" panose="020B0604020202020204" pitchFamily="34" charset="0"/>
                          <a:cs typeface="Arial" panose="020B0604020202020204" pitchFamily="34" charset="0"/>
                        </a:rPr>
                        <a:t> $2,643.75/</a:t>
                      </a:r>
                    </a:p>
                    <a:p>
                      <a:pPr algn="ctr"/>
                      <a:r>
                        <a:rPr lang="en-US" baseline="0" dirty="0">
                          <a:latin typeface="Arial" panose="020B0604020202020204" pitchFamily="34" charset="0"/>
                          <a:cs typeface="Arial" panose="020B0604020202020204" pitchFamily="34" charset="0"/>
                        </a:rPr>
                        <a:t>month</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$35,130</a:t>
                      </a:r>
                      <a:endParaRPr lang="en-US" i="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1117749">
                <a:tc>
                  <a:txBody>
                    <a:bodyPr/>
                    <a:lstStyle/>
                    <a:p>
                      <a:r>
                        <a:rPr lang="en-US" b="1" dirty="0">
                          <a:latin typeface="Arial" panose="020B0604020202020204" pitchFamily="34" charset="0"/>
                          <a:cs typeface="Arial" panose="020B0604020202020204" pitchFamily="34" charset="0"/>
                        </a:rPr>
                        <a:t>Wisconsin </a:t>
                      </a:r>
                      <a:r>
                        <a:rPr lang="en-US" b="1" dirty="0" err="1">
                          <a:latin typeface="Arial" panose="020B0604020202020204" pitchFamily="34" charset="0"/>
                          <a:cs typeface="Arial" panose="020B0604020202020204" pitchFamily="34" charset="0"/>
                        </a:rPr>
                        <a:t>SeniorCare</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Level 1</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&lt;$25,040/year</a:t>
                      </a:r>
                    </a:p>
                  </a:txBody>
                  <a:tcPr anchor="ctr"/>
                </a:tc>
                <a:tc>
                  <a:txBody>
                    <a:bodyPr/>
                    <a:lstStyle/>
                    <a:p>
                      <a:pPr algn="ctr"/>
                      <a:r>
                        <a:rPr lang="en-US" dirty="0">
                          <a:latin typeface="Arial" panose="020B0604020202020204" pitchFamily="34" charset="0"/>
                          <a:cs typeface="Arial" panose="020B0604020202020204" pitchFamily="34" charset="0"/>
                        </a:rPr>
                        <a:t>No asset limit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 $33,840/year</a:t>
                      </a:r>
                    </a:p>
                  </a:txBody>
                  <a:tcPr anchor="ctr"/>
                </a:tc>
                <a:tc>
                  <a:txBody>
                    <a:bodyPr/>
                    <a:lstStyle/>
                    <a:p>
                      <a:pPr algn="ctr"/>
                      <a:r>
                        <a:rPr lang="en-US" dirty="0">
                          <a:latin typeface="Arial" panose="020B0604020202020204" pitchFamily="34" charset="0"/>
                          <a:cs typeface="Arial" panose="020B0604020202020204" pitchFamily="34" charset="0"/>
                        </a:rPr>
                        <a:t>No asset</a:t>
                      </a:r>
                      <a:r>
                        <a:rPr lang="en-US" baseline="0" dirty="0">
                          <a:latin typeface="Arial" panose="020B0604020202020204" pitchFamily="34" charset="0"/>
                          <a:cs typeface="Arial" panose="020B0604020202020204" pitchFamily="34" charset="0"/>
                        </a:rPr>
                        <a:t> limit</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D9A3C283-162E-4438-92AF-48C1C60D2323}"/>
              </a:ext>
            </a:extLst>
          </p:cNvPr>
          <p:cNvSpPr/>
          <p:nvPr/>
        </p:nvSpPr>
        <p:spPr>
          <a:xfrm>
            <a:off x="224245" y="1205309"/>
            <a:ext cx="11743509" cy="523220"/>
          </a:xfrm>
          <a:prstGeom prst="rect">
            <a:avLst/>
          </a:prstGeom>
        </p:spPr>
        <p:txBody>
          <a:bodyPr wrap="square">
            <a:spAutoFit/>
          </a:bodyPr>
          <a:lstStyle/>
          <a:p>
            <a:pPr algn="ctr"/>
            <a:r>
              <a:rPr lang="en-US" sz="2800" b="1" dirty="0">
                <a:solidFill>
                  <a:schemeClr val="accent1"/>
                </a:solidFill>
                <a:latin typeface="Arial" panose="020B0604020202020204" pitchFamily="34" charset="0"/>
                <a:cs typeface="Arial" panose="020B0604020202020204" pitchFamily="34" charset="0"/>
              </a:rPr>
              <a:t>Program Eligibility Guidelines – 2025 (based on FPL set in January)</a:t>
            </a:r>
          </a:p>
        </p:txBody>
      </p:sp>
      <p:sp>
        <p:nvSpPr>
          <p:cNvPr id="3" name="Footer Placeholder 2">
            <a:extLst>
              <a:ext uri="{FF2B5EF4-FFF2-40B4-BE49-F238E27FC236}">
                <a16:creationId xmlns:a16="http://schemas.microsoft.com/office/drawing/2014/main" id="{0C94900B-C2E8-4DBC-AECE-0A2F4B66BEC1}"/>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3BE601C0-FCB2-4C9F-9584-7C446727036D}"/>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D02FED00-BDD5-4643-B40A-16D787BD00BD}"/>
              </a:ext>
            </a:extLst>
          </p:cNvPr>
          <p:cNvSpPr>
            <a:spLocks noGrp="1"/>
          </p:cNvSpPr>
          <p:nvPr>
            <p:ph type="sldNum" sz="quarter" idx="12"/>
          </p:nvPr>
        </p:nvSpPr>
        <p:spPr/>
        <p:txBody>
          <a:bodyPr/>
          <a:lstStyle/>
          <a:p>
            <a:fld id="{844A7B69-93E2-4D34-896D-EFDD7F03AB74}" type="slidenum">
              <a:rPr lang="en-US" smtClean="0"/>
              <a:t>84</a:t>
            </a:fld>
            <a:endParaRPr lang="en-US"/>
          </a:p>
        </p:txBody>
      </p:sp>
    </p:spTree>
    <p:extLst>
      <p:ext uri="{BB962C8B-B14F-4D97-AF65-F5344CB8AC3E}">
        <p14:creationId xmlns:p14="http://schemas.microsoft.com/office/powerpoint/2010/main" val="2284871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923330"/>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rPr>
              <a:t>Medicare Savings Programs - Income &amp; Resource limits</a:t>
            </a:r>
            <a:endParaRPr lang="en-US" sz="4000" dirty="0">
              <a:solidFill>
                <a:schemeClr val="bg1"/>
              </a:solidFill>
              <a:latin typeface="Arial" panose="020B0604020202020204" pitchFamily="34" charset="0"/>
              <a:cs typeface="Arial" panose="020B0604020202020204" pitchFamily="34" charset="0"/>
            </a:endParaRPr>
          </a:p>
        </p:txBody>
      </p:sp>
      <p:graphicFrame>
        <p:nvGraphicFramePr>
          <p:cNvPr id="10" name="Content Placeholder 7" descr="If you qualify for The Qualified Medicare Beneficiary (QMB) program, you get help paying your Part A and Part B premiums, deductibles, co-insurance, and co-pays. To qualify for QMB you must be eligible for Medicare Part A, and have an income not exceeding 100% of the Federal Poverty Level (FPL). This will be effective the first month following the month QMB eligibility is approved. Eligibility can’t be retroactive. To qualify for the Specified Low-income Medicare Beneficiary (SLMB) program, you must be eligible for Medicare Part A and have an income that is at least 100%, but does not exceed 120% of the Federal poverty level (FPL). If you qualify for SLMB, you get help paying for your Part B premium.&#10;To qualify for the Qualified Individual (QI) program , which is fully Federal funded, you must be eligible for Medicare Part A, and have an income not exceeding 135% of the Federal Poverty Level (FPL). If you qualify for QI, and there are still funds available in your state, you get help paying your Part B premium.. Congress only appropriated a limited amount of funds to each state. &#10;To qualify for The Qualified Disabled and Working Individual (QDWI) program, you must be entitled to Medicare Part A because of a loss of disability-based Part A due to earnings exceeding Substantial Gainful Activity (SGA); have an income not higher than 200% of the FPL and resources not exceeding twice maximum for SSI ($4,000 for an individual and $6,000 for married couple in 2013); and not be otherwise eligible for Medicaid. If you qualify you get help paying your Part A premium, states can charge premiums if your income is between 150% and 200% FPL. &#10;NOTE:  In 2013, the resource limits for the QMB, SLMB and QI programs are $7,080 for a single person and $10,620 for a married person living with a spouse and no other dependents. These resource limits are adjusted on January 1 of each year, based upon the change in the annual consumer price index (CPI) since September of the previous year.&#10;"/>
          <p:cNvGraphicFramePr>
            <a:graphicFrameLocks/>
          </p:cNvGraphicFramePr>
          <p:nvPr>
            <p:extLst>
              <p:ext uri="{D42A27DB-BD31-4B8C-83A1-F6EECF244321}">
                <p14:modId xmlns:p14="http://schemas.microsoft.com/office/powerpoint/2010/main" val="275180480"/>
              </p:ext>
            </p:extLst>
          </p:nvPr>
        </p:nvGraphicFramePr>
        <p:xfrm>
          <a:off x="1589551" y="1578698"/>
          <a:ext cx="8881280" cy="4167449"/>
        </p:xfrm>
        <a:graphic>
          <a:graphicData uri="http://schemas.openxmlformats.org/drawingml/2006/table">
            <a:tbl>
              <a:tblPr firstRow="1" bandRow="1">
                <a:tableStyleId>{5C22544A-7EE6-4342-B048-85BDC9FD1C3A}</a:tableStyleId>
              </a:tblPr>
              <a:tblGrid>
                <a:gridCol w="225188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392455">
                  <a:extLst>
                    <a:ext uri="{9D8B030D-6E8A-4147-A177-3AD203B41FA5}">
                      <a16:colId xmlns:a16="http://schemas.microsoft.com/office/drawing/2014/main" val="20002"/>
                    </a:ext>
                  </a:extLst>
                </a:gridCol>
                <a:gridCol w="2255745">
                  <a:extLst>
                    <a:ext uri="{9D8B030D-6E8A-4147-A177-3AD203B41FA5}">
                      <a16:colId xmlns:a16="http://schemas.microsoft.com/office/drawing/2014/main" val="20003"/>
                    </a:ext>
                  </a:extLst>
                </a:gridCol>
              </a:tblGrid>
              <a:tr h="692036">
                <a:tc>
                  <a:txBody>
                    <a:bodyPr/>
                    <a:lstStyle/>
                    <a:p>
                      <a:pPr algn="ctr"/>
                      <a:r>
                        <a:rPr lang="en-US" sz="1800" dirty="0"/>
                        <a:t>Medicare Savings Program</a:t>
                      </a:r>
                    </a:p>
                  </a:txBody>
                  <a:tcPr/>
                </a:tc>
                <a:tc>
                  <a:txBody>
                    <a:bodyPr/>
                    <a:lstStyle/>
                    <a:p>
                      <a:pPr algn="ctr"/>
                      <a:r>
                        <a:rPr lang="en-US" sz="1800" dirty="0"/>
                        <a:t>Individual Monthly Income Limit*</a:t>
                      </a:r>
                    </a:p>
                  </a:txBody>
                  <a:tcPr/>
                </a:tc>
                <a:tc>
                  <a:txBody>
                    <a:bodyPr/>
                    <a:lstStyle/>
                    <a:p>
                      <a:pPr algn="ctr"/>
                      <a:r>
                        <a:rPr lang="en-US" sz="1800" dirty="0"/>
                        <a:t>Married Couple Monthly Income Limit* </a:t>
                      </a:r>
                    </a:p>
                  </a:txBody>
                  <a:tcPr/>
                </a:tc>
                <a:tc>
                  <a:txBody>
                    <a:bodyPr/>
                    <a:lstStyle/>
                    <a:p>
                      <a:pPr algn="ctr"/>
                      <a:r>
                        <a:rPr lang="en-US" sz="1800" dirty="0"/>
                        <a:t>Helps Pay Your</a:t>
                      </a:r>
                    </a:p>
                  </a:txBody>
                  <a:tcPr/>
                </a:tc>
                <a:extLst>
                  <a:ext uri="{0D108BD9-81ED-4DB2-BD59-A6C34878D82A}">
                    <a16:rowId xmlns:a16="http://schemas.microsoft.com/office/drawing/2014/main" val="10000"/>
                  </a:ext>
                </a:extLst>
              </a:tr>
              <a:tr h="1264228">
                <a:tc>
                  <a:txBody>
                    <a:bodyPr/>
                    <a:lstStyle/>
                    <a:p>
                      <a:r>
                        <a:rPr lang="en-US" sz="1700" b="1" dirty="0"/>
                        <a:t>Qualified Medicare Beneficiary (QMB)</a:t>
                      </a:r>
                    </a:p>
                  </a:txBody>
                  <a:tcPr/>
                </a:tc>
                <a:tc>
                  <a:txBody>
                    <a:bodyPr/>
                    <a:lstStyle/>
                    <a:p>
                      <a:pPr algn="ctr"/>
                      <a:r>
                        <a:rPr lang="en-US" sz="1700" dirty="0"/>
                        <a:t>$</a:t>
                      </a:r>
                      <a:r>
                        <a:rPr lang="en-US" sz="1700" kern="1200" dirty="0">
                          <a:solidFill>
                            <a:schemeClr val="dk1"/>
                          </a:solidFill>
                          <a:effectLst/>
                          <a:latin typeface="+mn-lt"/>
                          <a:ea typeface="+mn-ea"/>
                          <a:cs typeface="+mn-cs"/>
                        </a:rPr>
                        <a:t>1,304.17</a:t>
                      </a:r>
                      <a:endParaRPr lang="en-US" sz="1700" dirty="0"/>
                    </a:p>
                  </a:txBody>
                  <a:tcPr/>
                </a:tc>
                <a:tc>
                  <a:txBody>
                    <a:bodyPr/>
                    <a:lstStyle/>
                    <a:p>
                      <a:pPr algn="ctr"/>
                      <a:r>
                        <a:rPr lang="en-US" sz="1700" dirty="0"/>
                        <a:t>$1</a:t>
                      </a:r>
                      <a:r>
                        <a:rPr lang="en-US" sz="1700" kern="1200" dirty="0">
                          <a:solidFill>
                            <a:schemeClr val="dk1"/>
                          </a:solidFill>
                          <a:effectLst/>
                          <a:latin typeface="+mn-lt"/>
                          <a:ea typeface="+mn-ea"/>
                          <a:cs typeface="+mn-cs"/>
                        </a:rPr>
                        <a:t>,762.50</a:t>
                      </a:r>
                      <a:endParaRPr lang="en-US" sz="1700" dirty="0"/>
                    </a:p>
                  </a:txBody>
                  <a:tcPr/>
                </a:tc>
                <a:tc>
                  <a:txBody>
                    <a:bodyPr/>
                    <a:lstStyle/>
                    <a:p>
                      <a:r>
                        <a:rPr lang="en-US" sz="1700" dirty="0"/>
                        <a:t>Part A and Part B premiums, and other cost-sharing (like deductibles, coinsurance, and copayments)</a:t>
                      </a:r>
                    </a:p>
                  </a:txBody>
                  <a:tcPr/>
                </a:tc>
                <a:extLst>
                  <a:ext uri="{0D108BD9-81ED-4DB2-BD59-A6C34878D82A}">
                    <a16:rowId xmlns:a16="http://schemas.microsoft.com/office/drawing/2014/main" val="10001"/>
                  </a:ext>
                </a:extLst>
              </a:tr>
              <a:tr h="960813">
                <a:tc>
                  <a:txBody>
                    <a:bodyPr/>
                    <a:lstStyle/>
                    <a:p>
                      <a:r>
                        <a:rPr lang="en-US" sz="1700" b="1" dirty="0"/>
                        <a:t>Specified Low-Income Medicare Beneficiary (SLMB)</a:t>
                      </a:r>
                    </a:p>
                  </a:txBody>
                  <a:tcPr/>
                </a:tc>
                <a:tc>
                  <a:txBody>
                    <a:bodyPr/>
                    <a:lstStyle/>
                    <a:p>
                      <a:pPr algn="ctr"/>
                      <a:r>
                        <a:rPr lang="en-US" sz="1700" dirty="0"/>
                        <a:t>$</a:t>
                      </a:r>
                      <a:r>
                        <a:rPr lang="en-US" sz="1700" kern="1200" dirty="0">
                          <a:solidFill>
                            <a:schemeClr val="dk1"/>
                          </a:solidFill>
                          <a:effectLst/>
                          <a:latin typeface="+mn-lt"/>
                          <a:ea typeface="+mn-ea"/>
                          <a:cs typeface="+mn-cs"/>
                        </a:rPr>
                        <a:t>1,565.00</a:t>
                      </a:r>
                      <a:endParaRPr lang="en-US" sz="1700" dirty="0"/>
                    </a:p>
                  </a:txBody>
                  <a:tcPr/>
                </a:tc>
                <a:tc>
                  <a:txBody>
                    <a:bodyPr/>
                    <a:lstStyle/>
                    <a:p>
                      <a:pPr algn="ctr"/>
                      <a:r>
                        <a:rPr lang="en-US" sz="1700" dirty="0"/>
                        <a:t>$</a:t>
                      </a:r>
                      <a:r>
                        <a:rPr lang="en-US" sz="1700" kern="1200" dirty="0">
                          <a:solidFill>
                            <a:schemeClr val="dk1"/>
                          </a:solidFill>
                          <a:effectLst/>
                          <a:latin typeface="+mn-lt"/>
                          <a:ea typeface="+mn-ea"/>
                          <a:cs typeface="+mn-cs"/>
                        </a:rPr>
                        <a:t>2,115.00</a:t>
                      </a:r>
                      <a:endParaRPr lang="en-US" sz="1700" dirty="0"/>
                    </a:p>
                  </a:txBody>
                  <a:tcPr/>
                </a:tc>
                <a:tc>
                  <a:txBody>
                    <a:bodyPr/>
                    <a:lstStyle/>
                    <a:p>
                      <a:r>
                        <a:rPr lang="en-US" sz="1700" dirty="0"/>
                        <a:t>Part B premiums only</a:t>
                      </a:r>
                    </a:p>
                  </a:txBody>
                  <a:tcPr/>
                </a:tc>
                <a:extLst>
                  <a:ext uri="{0D108BD9-81ED-4DB2-BD59-A6C34878D82A}">
                    <a16:rowId xmlns:a16="http://schemas.microsoft.com/office/drawing/2014/main" val="10002"/>
                  </a:ext>
                </a:extLst>
              </a:tr>
              <a:tr h="667894">
                <a:tc>
                  <a:txBody>
                    <a:bodyPr/>
                    <a:lstStyle/>
                    <a:p>
                      <a:r>
                        <a:rPr lang="en-US" sz="1700" b="1" dirty="0"/>
                        <a:t>Specified Low-Income Medicare Beneficiary Plus (SLMB+; QI-1)</a:t>
                      </a:r>
                    </a:p>
                  </a:txBody>
                  <a:tcPr/>
                </a:tc>
                <a:tc>
                  <a:txBody>
                    <a:bodyPr/>
                    <a:lstStyle/>
                    <a:p>
                      <a:pPr algn="ctr"/>
                      <a:r>
                        <a:rPr lang="en-US" sz="1700" dirty="0"/>
                        <a:t>$</a:t>
                      </a:r>
                      <a:r>
                        <a:rPr lang="en-US" sz="1700" kern="1200" dirty="0">
                          <a:solidFill>
                            <a:schemeClr val="dk1"/>
                          </a:solidFill>
                          <a:effectLst/>
                          <a:latin typeface="+mn-lt"/>
                          <a:ea typeface="+mn-ea"/>
                          <a:cs typeface="+mn-cs"/>
                        </a:rPr>
                        <a:t>1,760.63</a:t>
                      </a:r>
                      <a:endParaRPr lang="en-US" sz="1700" dirty="0"/>
                    </a:p>
                  </a:txBody>
                  <a:tcPr/>
                </a:tc>
                <a:tc>
                  <a:txBody>
                    <a:bodyPr/>
                    <a:lstStyle/>
                    <a:p>
                      <a:pPr algn="ctr"/>
                      <a:r>
                        <a:rPr lang="en-US" sz="1700" dirty="0"/>
                        <a:t>$</a:t>
                      </a:r>
                      <a:r>
                        <a:rPr lang="en-US" sz="1700" kern="1200" dirty="0">
                          <a:solidFill>
                            <a:schemeClr val="dk1"/>
                          </a:solidFill>
                          <a:effectLst/>
                          <a:latin typeface="+mn-lt"/>
                          <a:ea typeface="+mn-ea"/>
                          <a:cs typeface="+mn-cs"/>
                        </a:rPr>
                        <a:t>2,379.38</a:t>
                      </a:r>
                      <a:endParaRPr lang="en-US" sz="1700" dirty="0"/>
                    </a:p>
                  </a:txBody>
                  <a:tcPr/>
                </a:tc>
                <a:tc>
                  <a:txBody>
                    <a:bodyPr/>
                    <a:lstStyle/>
                    <a:p>
                      <a:r>
                        <a:rPr lang="en-US" sz="1700" dirty="0"/>
                        <a:t>Part B premiums only</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1589551" y="5746147"/>
            <a:ext cx="8881280" cy="646331"/>
          </a:xfrm>
          <a:prstGeom prst="rect">
            <a:avLst/>
          </a:prstGeom>
          <a:solidFill>
            <a:srgbClr val="FFFF00"/>
          </a:solidFill>
        </p:spPr>
        <p:txBody>
          <a:bodyPr wrap="square" rtlCol="0">
            <a:spAutoFit/>
          </a:bodyPr>
          <a:lstStyle/>
          <a:p>
            <a:pPr algn="ctr"/>
            <a:r>
              <a:rPr lang="en-US" b="1" u="sng" dirty="0"/>
              <a:t>Asset limit for all MSPs is $9,660 for an individual and $14,470 for a couple (2025)</a:t>
            </a:r>
          </a:p>
          <a:p>
            <a:pPr algn="ctr"/>
            <a:r>
              <a:rPr lang="en-US" b="1" dirty="0"/>
              <a:t>For more information: </a:t>
            </a:r>
            <a:r>
              <a:rPr lang="en-US" sz="1600" dirty="0">
                <a:hlinkClick r:id="rId3"/>
              </a:rPr>
              <a:t>https://www.dhs.wisconsin.gov/publications/p1/p10062.pdf</a:t>
            </a:r>
            <a:r>
              <a:rPr lang="en-US" sz="1600" dirty="0"/>
              <a:t> </a:t>
            </a:r>
            <a:endParaRPr lang="en-US" dirty="0"/>
          </a:p>
        </p:txBody>
      </p:sp>
      <p:sp>
        <p:nvSpPr>
          <p:cNvPr id="6" name="Rectangle 5">
            <a:extLst>
              <a:ext uri="{FF2B5EF4-FFF2-40B4-BE49-F238E27FC236}">
                <a16:creationId xmlns:a16="http://schemas.microsoft.com/office/drawing/2014/main" id="{8219EE75-F85E-48E3-A629-8A16F7ABEFDD}"/>
              </a:ext>
            </a:extLst>
          </p:cNvPr>
          <p:cNvSpPr/>
          <p:nvPr/>
        </p:nvSpPr>
        <p:spPr>
          <a:xfrm>
            <a:off x="274320" y="989404"/>
            <a:ext cx="11508377" cy="523220"/>
          </a:xfrm>
          <a:prstGeom prst="rect">
            <a:avLst/>
          </a:prstGeom>
        </p:spPr>
        <p:txBody>
          <a:bodyPr wrap="square">
            <a:spAutoFit/>
          </a:bodyPr>
          <a:lstStyle/>
          <a:p>
            <a:pPr algn="ctr"/>
            <a:r>
              <a:rPr lang="en-US" sz="2800" b="1" dirty="0">
                <a:solidFill>
                  <a:schemeClr val="accent1"/>
                </a:solidFill>
                <a:latin typeface="Arial" panose="020B0604020202020204" pitchFamily="34" charset="0"/>
                <a:cs typeface="Arial" panose="020B0604020202020204" pitchFamily="34" charset="0"/>
              </a:rPr>
              <a:t>Program Eligibility Guidelines – 2025 (based on FPL set in Jan.) </a:t>
            </a:r>
          </a:p>
        </p:txBody>
      </p:sp>
      <p:sp>
        <p:nvSpPr>
          <p:cNvPr id="2" name="Footer Placeholder 1">
            <a:extLst>
              <a:ext uri="{FF2B5EF4-FFF2-40B4-BE49-F238E27FC236}">
                <a16:creationId xmlns:a16="http://schemas.microsoft.com/office/drawing/2014/main" id="{C62F535C-33EC-440A-8002-F455C9AF158B}"/>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6A149835-0068-4C95-B125-8675DA1AA3DB}"/>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728D7A98-207A-48CE-AEC7-D9208086638F}"/>
              </a:ext>
            </a:extLst>
          </p:cNvPr>
          <p:cNvSpPr>
            <a:spLocks noGrp="1"/>
          </p:cNvSpPr>
          <p:nvPr>
            <p:ph type="sldNum" sz="quarter" idx="12"/>
          </p:nvPr>
        </p:nvSpPr>
        <p:spPr/>
        <p:txBody>
          <a:bodyPr/>
          <a:lstStyle/>
          <a:p>
            <a:fld id="{844A7B69-93E2-4D34-896D-EFDD7F03AB74}" type="slidenum">
              <a:rPr lang="en-US" smtClean="0"/>
              <a:t>85</a:t>
            </a:fld>
            <a:endParaRPr lang="en-US"/>
          </a:p>
        </p:txBody>
      </p:sp>
    </p:spTree>
    <p:extLst>
      <p:ext uri="{BB962C8B-B14F-4D97-AF65-F5344CB8AC3E}">
        <p14:creationId xmlns:p14="http://schemas.microsoft.com/office/powerpoint/2010/main" val="27941234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30A1FF-884F-4F0A-AFDE-6B39CFEB1464}"/>
              </a:ext>
            </a:extLst>
          </p:cNvPr>
          <p:cNvSpPr/>
          <p:nvPr/>
        </p:nvSpPr>
        <p:spPr>
          <a:xfrm>
            <a:off x="1036570" y="1265794"/>
            <a:ext cx="10353668" cy="584775"/>
          </a:xfrm>
          <a:prstGeom prst="rect">
            <a:avLst/>
          </a:prstGeom>
        </p:spPr>
        <p:txBody>
          <a:bodyPr wrap="none">
            <a:spAutoFit/>
          </a:bodyPr>
          <a:lstStyle/>
          <a:p>
            <a:r>
              <a:rPr lang="en-US" sz="3200" b="1" dirty="0">
                <a:solidFill>
                  <a:schemeClr val="accent1"/>
                </a:solidFill>
                <a:latin typeface="Arial" panose="020B0604020202020204" pitchFamily="34" charset="0"/>
                <a:cs typeface="Arial" panose="020B0604020202020204" pitchFamily="34" charset="0"/>
              </a:rPr>
              <a:t>Wisconsin’s State Prescription Assistance Program</a:t>
            </a:r>
          </a:p>
        </p:txBody>
      </p:sp>
      <p:sp>
        <p:nvSpPr>
          <p:cNvPr id="3" name="Rectangle 2">
            <a:extLst>
              <a:ext uri="{FF2B5EF4-FFF2-40B4-BE49-F238E27FC236}">
                <a16:creationId xmlns:a16="http://schemas.microsoft.com/office/drawing/2014/main" id="{EF96D4C7-033B-4412-A88E-E8904DB9518B}"/>
              </a:ext>
            </a:extLst>
          </p:cNvPr>
          <p:cNvSpPr/>
          <p:nvPr/>
        </p:nvSpPr>
        <p:spPr>
          <a:xfrm>
            <a:off x="408466" y="2008367"/>
            <a:ext cx="7973534" cy="4339650"/>
          </a:xfrm>
          <a:prstGeom prst="rect">
            <a:avLst/>
          </a:prstGeom>
        </p:spPr>
        <p:txBody>
          <a:bodyPr wrap="square">
            <a:spAutoFit/>
          </a:bodyPr>
          <a:lstStyle/>
          <a:p>
            <a:pPr marL="342900" indent="-342900">
              <a:spcAft>
                <a:spcPts val="600"/>
              </a:spcAft>
              <a:buFont typeface="Wingdings" panose="05000000000000000000" pitchFamily="2" charset="2"/>
              <a:buChar char="Ø"/>
            </a:pPr>
            <a:r>
              <a:rPr lang="en-US" altLang="en-US" sz="2200" dirty="0">
                <a:cs typeface="Arial" charset="0"/>
              </a:rPr>
              <a:t>Offers coverage for prescription drugs and vaccines that protect against shingles, </a:t>
            </a:r>
            <a:r>
              <a:rPr lang="en-US" altLang="en-US" sz="2200" dirty="0" err="1">
                <a:cs typeface="Arial" charset="0"/>
              </a:rPr>
              <a:t>tdap</a:t>
            </a:r>
            <a:r>
              <a:rPr lang="en-US" altLang="en-US" sz="2200" dirty="0">
                <a:cs typeface="Arial" charset="0"/>
              </a:rPr>
              <a:t> (tetanus, diphtheria, </a:t>
            </a:r>
            <a:r>
              <a:rPr lang="en-US" altLang="en-US" sz="2200" dirty="0" err="1">
                <a:cs typeface="Arial" charset="0"/>
              </a:rPr>
              <a:t>pertusis</a:t>
            </a:r>
            <a:r>
              <a:rPr lang="en-US" altLang="en-US" sz="2200" dirty="0">
                <a:cs typeface="Arial" charset="0"/>
              </a:rPr>
              <a:t>), meningitis, Hepatitis A &amp; B, COVID-19, Flu, and pneumonia </a:t>
            </a:r>
          </a:p>
          <a:p>
            <a:pPr marL="342900" indent="-342900">
              <a:spcAft>
                <a:spcPts val="600"/>
              </a:spcAft>
              <a:buFont typeface="Wingdings" panose="05000000000000000000" pitchFamily="2" charset="2"/>
              <a:buChar char="Ø"/>
            </a:pPr>
            <a:r>
              <a:rPr lang="en-US" altLang="en-US" sz="2200" dirty="0">
                <a:cs typeface="Arial" charset="0"/>
              </a:rPr>
              <a:t>Available to Wisconsin residents age 65+ who are </a:t>
            </a:r>
            <a:r>
              <a:rPr lang="en-US" sz="2200" dirty="0"/>
              <a:t>U.S. citizens or have qualifying immigrant status</a:t>
            </a:r>
          </a:p>
          <a:p>
            <a:pPr marL="342900" indent="-342900">
              <a:spcAft>
                <a:spcPts val="600"/>
              </a:spcAft>
              <a:buFont typeface="Wingdings" panose="05000000000000000000" pitchFamily="2" charset="2"/>
              <a:buChar char="Ø"/>
            </a:pPr>
            <a:r>
              <a:rPr lang="en-US" altLang="en-US" sz="2400" dirty="0">
                <a:cs typeface="Arial" charset="0"/>
              </a:rPr>
              <a:t>Creditable coverage to Medicare Part D. May use alone or in addition to Medicare Part D</a:t>
            </a:r>
          </a:p>
          <a:p>
            <a:pPr marL="800100" lvl="1" indent="-342900">
              <a:spcAft>
                <a:spcPts val="600"/>
              </a:spcAft>
              <a:buFont typeface="Wingdings" panose="05000000000000000000" pitchFamily="2" charset="2"/>
              <a:buChar char="§"/>
            </a:pPr>
            <a:r>
              <a:rPr lang="en-US" altLang="en-US" sz="2200" b="1" dirty="0">
                <a:cs typeface="Arial" charset="0"/>
              </a:rPr>
              <a:t>$30 annual application fee, per person</a:t>
            </a:r>
          </a:p>
          <a:p>
            <a:pPr marL="800100" lvl="1" indent="-342900">
              <a:spcAft>
                <a:spcPts val="600"/>
              </a:spcAft>
              <a:buFont typeface="Wingdings" panose="05000000000000000000" pitchFamily="2" charset="2"/>
              <a:buChar char="§"/>
            </a:pPr>
            <a:r>
              <a:rPr lang="en-US" altLang="en-US" sz="2200" b="1" dirty="0">
                <a:cs typeface="Arial" charset="0"/>
              </a:rPr>
              <a:t>Can enroll anytime during the year</a:t>
            </a:r>
          </a:p>
          <a:p>
            <a:pPr marL="800100" lvl="1" indent="-342900">
              <a:spcAft>
                <a:spcPts val="600"/>
              </a:spcAft>
              <a:buFont typeface="Wingdings" panose="05000000000000000000" pitchFamily="2" charset="2"/>
              <a:buChar char="§"/>
            </a:pPr>
            <a:r>
              <a:rPr lang="en-US" altLang="en-US" sz="2200" b="1" dirty="0">
                <a:cs typeface="Arial" charset="0"/>
              </a:rPr>
              <a:t>No monthly premium; no asset limit</a:t>
            </a:r>
          </a:p>
          <a:p>
            <a:pPr marL="800100" lvl="1" indent="-342900">
              <a:spcAft>
                <a:spcPts val="600"/>
              </a:spcAft>
              <a:buFont typeface="Wingdings" panose="05000000000000000000" pitchFamily="2" charset="2"/>
              <a:buChar char="§"/>
            </a:pPr>
            <a:r>
              <a:rPr lang="en-US" altLang="en-US" sz="2200" b="1" dirty="0">
                <a:cs typeface="Arial" charset="0"/>
              </a:rPr>
              <a:t>Your annual income determines your out of pocket costs</a:t>
            </a:r>
          </a:p>
        </p:txBody>
      </p:sp>
      <p:sp>
        <p:nvSpPr>
          <p:cNvPr id="7" name="TextBox 6">
            <a:extLst>
              <a:ext uri="{FF2B5EF4-FFF2-40B4-BE49-F238E27FC236}">
                <a16:creationId xmlns:a16="http://schemas.microsoft.com/office/drawing/2014/main" id="{7F56AF19-575E-42C8-95EA-FEF5E9154CCB}"/>
              </a:ext>
            </a:extLst>
          </p:cNvPr>
          <p:cNvSpPr txBox="1"/>
          <p:nvPr/>
        </p:nvSpPr>
        <p:spPr>
          <a:xfrm>
            <a:off x="8350906" y="2674511"/>
            <a:ext cx="3604592" cy="3231654"/>
          </a:xfrm>
          <a:prstGeom prst="rect">
            <a:avLst/>
          </a:prstGeom>
          <a:solidFill>
            <a:srgbClr val="FFFF00"/>
          </a:solidFill>
          <a:ln>
            <a:solidFill>
              <a:schemeClr val="accent1">
                <a:lumMod val="50000"/>
              </a:schemeClr>
            </a:solidFill>
          </a:ln>
        </p:spPr>
        <p:txBody>
          <a:bodyPr wrap="square" rtlCol="0">
            <a:spAutoFit/>
          </a:bodyPr>
          <a:lstStyle/>
          <a:p>
            <a:endParaRPr lang="en-US" dirty="0"/>
          </a:p>
          <a:p>
            <a:endParaRPr lang="en-US" dirty="0"/>
          </a:p>
          <a:p>
            <a:endParaRPr lang="en-US" dirty="0"/>
          </a:p>
          <a:p>
            <a:endParaRPr lang="en-US" dirty="0"/>
          </a:p>
          <a:p>
            <a:pPr algn="ctr"/>
            <a:r>
              <a:rPr lang="en-US" b="1" dirty="0"/>
              <a:t>For more information or to access an application online: </a:t>
            </a:r>
            <a:r>
              <a:rPr lang="en-US" b="1" dirty="0">
                <a:hlinkClick r:id="rId3"/>
              </a:rPr>
              <a:t>www.dhs.Wisconsin.gov/seniorcare</a:t>
            </a:r>
            <a:endParaRPr lang="en-US" b="1" dirty="0"/>
          </a:p>
          <a:p>
            <a:pPr algn="ctr"/>
            <a:endParaRPr lang="en-US" b="1" dirty="0"/>
          </a:p>
          <a:p>
            <a:pPr algn="ctr"/>
            <a:r>
              <a:rPr lang="en-US" b="1" dirty="0"/>
              <a:t>Or call:</a:t>
            </a:r>
          </a:p>
          <a:p>
            <a:pPr algn="ctr"/>
            <a:r>
              <a:rPr lang="en-US" sz="2400" b="1" dirty="0"/>
              <a:t> 1-800-657-2038</a:t>
            </a:r>
          </a:p>
          <a:p>
            <a:endParaRPr lang="en-US" dirty="0"/>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1106" y="2855975"/>
            <a:ext cx="2204192" cy="821980"/>
          </a:xfrm>
          <a:prstGeom prst="rect">
            <a:avLst/>
          </a:prstGeom>
        </p:spPr>
      </p:pic>
      <p:sp>
        <p:nvSpPr>
          <p:cNvPr id="5" name="Footer Placeholder 4">
            <a:extLst>
              <a:ext uri="{FF2B5EF4-FFF2-40B4-BE49-F238E27FC236}">
                <a16:creationId xmlns:a16="http://schemas.microsoft.com/office/drawing/2014/main" id="{540A9C1A-4E1D-4ECE-AEB0-F3C789C55E53}"/>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1C00D2C9-9EF9-42CB-A22C-1EA5DCB71B24}"/>
              </a:ext>
            </a:extLst>
          </p:cNvPr>
          <p:cNvSpPr>
            <a:spLocks noGrp="1"/>
          </p:cNvSpPr>
          <p:nvPr>
            <p:ph type="dt" sz="half" idx="10"/>
          </p:nvPr>
        </p:nvSpPr>
        <p:spPr/>
        <p:txBody>
          <a:bodyPr/>
          <a:lstStyle/>
          <a:p>
            <a:r>
              <a:rPr lang="en-US"/>
              <a:t>10/20/2025</a:t>
            </a:r>
          </a:p>
        </p:txBody>
      </p:sp>
      <p:sp>
        <p:nvSpPr>
          <p:cNvPr id="8" name="Slide Number Placeholder 7">
            <a:extLst>
              <a:ext uri="{FF2B5EF4-FFF2-40B4-BE49-F238E27FC236}">
                <a16:creationId xmlns:a16="http://schemas.microsoft.com/office/drawing/2014/main" id="{29FB0199-7134-4CED-82BB-3D73C86D0E58}"/>
              </a:ext>
            </a:extLst>
          </p:cNvPr>
          <p:cNvSpPr>
            <a:spLocks noGrp="1"/>
          </p:cNvSpPr>
          <p:nvPr>
            <p:ph type="sldNum" sz="quarter" idx="12"/>
          </p:nvPr>
        </p:nvSpPr>
        <p:spPr/>
        <p:txBody>
          <a:bodyPr/>
          <a:lstStyle/>
          <a:p>
            <a:fld id="{844A7B69-93E2-4D34-896D-EFDD7F03AB74}" type="slidenum">
              <a:rPr lang="en-US" smtClean="0"/>
              <a:t>86</a:t>
            </a:fld>
            <a:endParaRPr lang="en-US"/>
          </a:p>
        </p:txBody>
      </p:sp>
    </p:spTree>
    <p:extLst>
      <p:ext uri="{BB962C8B-B14F-4D97-AF65-F5344CB8AC3E}">
        <p14:creationId xmlns:p14="http://schemas.microsoft.com/office/powerpoint/2010/main" val="32307428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Words of Caution</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F5E9133-5BB7-4FB4-94DC-7B1BC6EF1398}"/>
              </a:ext>
            </a:extLst>
          </p:cNvPr>
          <p:cNvSpPr/>
          <p:nvPr/>
        </p:nvSpPr>
        <p:spPr>
          <a:xfrm>
            <a:off x="1748977" y="1306394"/>
            <a:ext cx="9365064" cy="584775"/>
          </a:xfrm>
          <a:prstGeom prst="rect">
            <a:avLst/>
          </a:prstGeom>
        </p:spPr>
        <p:txBody>
          <a:bodyPr wrap="none">
            <a:spAutoFit/>
          </a:bodyPr>
          <a:lstStyle/>
          <a:p>
            <a:r>
              <a:rPr lang="en-US" altLang="en-US" sz="3200" b="1" u="sng" dirty="0">
                <a:latin typeface="Arial" panose="020B0604020202020204" pitchFamily="34" charset="0"/>
                <a:cs typeface="Arial" panose="020B0604020202020204" pitchFamily="34" charset="0"/>
              </a:rPr>
              <a:t>Always review your </a:t>
            </a:r>
            <a:r>
              <a:rPr lang="en-US" altLang="en-US" sz="3200" b="1" u="sng" dirty="0">
                <a:solidFill>
                  <a:schemeClr val="accent1"/>
                </a:solidFill>
                <a:latin typeface="Arial" panose="020B0604020202020204" pitchFamily="34" charset="0"/>
                <a:cs typeface="Arial" panose="020B0604020202020204" pitchFamily="34" charset="0"/>
              </a:rPr>
              <a:t>Medicare Summary Notice!</a:t>
            </a:r>
            <a:endParaRPr lang="en-US" sz="3200" b="1" u="sng" dirty="0">
              <a:solidFill>
                <a:schemeClr val="accent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D79DCF-C02D-499C-A768-25ADE1CBBDD4}"/>
              </a:ext>
            </a:extLst>
          </p:cNvPr>
          <p:cNvSpPr/>
          <p:nvPr/>
        </p:nvSpPr>
        <p:spPr>
          <a:xfrm>
            <a:off x="5075009" y="2023764"/>
            <a:ext cx="6613983" cy="4426853"/>
          </a:xfrm>
          <a:prstGeom prst="rect">
            <a:avLst/>
          </a:prstGeom>
        </p:spPr>
        <p:txBody>
          <a:bodyPr wrap="square">
            <a:spAutoFit/>
          </a:bodyPr>
          <a:lstStyle/>
          <a:p>
            <a:pPr marL="342900" indent="-342900">
              <a:spcAft>
                <a:spcPts val="1000"/>
              </a:spcAft>
              <a:buFont typeface="Wingdings" panose="05000000000000000000" pitchFamily="2" charset="2"/>
              <a:buChar char="§"/>
            </a:pPr>
            <a:r>
              <a:rPr lang="en-US" altLang="en-US" sz="2400" dirty="0">
                <a:cs typeface="Arial" charset="0"/>
              </a:rPr>
              <a:t>This is not a bill.</a:t>
            </a:r>
          </a:p>
          <a:p>
            <a:pPr marL="342900" indent="-342900">
              <a:spcAft>
                <a:spcPts val="1000"/>
              </a:spcAft>
              <a:buFont typeface="Wingdings" panose="05000000000000000000" pitchFamily="2" charset="2"/>
              <a:buChar char="§"/>
            </a:pPr>
            <a:r>
              <a:rPr lang="en-US" altLang="en-US" sz="2400" dirty="0">
                <a:cs typeface="Arial" charset="0"/>
              </a:rPr>
              <a:t>It is sent quarterly.</a:t>
            </a:r>
          </a:p>
          <a:p>
            <a:pPr marL="342900" indent="-342900">
              <a:spcAft>
                <a:spcPts val="1000"/>
              </a:spcAft>
              <a:buFont typeface="Wingdings" panose="05000000000000000000" pitchFamily="2" charset="2"/>
              <a:buChar char="§"/>
            </a:pPr>
            <a:r>
              <a:rPr lang="en-US" altLang="en-US" sz="2400" dirty="0">
                <a:cs typeface="Arial" charset="0"/>
              </a:rPr>
              <a:t>Check name, address, Medicare number for accuracy.</a:t>
            </a:r>
          </a:p>
          <a:p>
            <a:pPr marL="342900" indent="-342900">
              <a:spcAft>
                <a:spcPts val="1000"/>
              </a:spcAft>
              <a:buFont typeface="Wingdings" panose="05000000000000000000" pitchFamily="2" charset="2"/>
              <a:buChar char="§"/>
            </a:pPr>
            <a:r>
              <a:rPr lang="en-US" altLang="en-US" sz="2400" dirty="0">
                <a:cs typeface="Arial" charset="0"/>
              </a:rPr>
              <a:t>Did you receive the service?	</a:t>
            </a:r>
          </a:p>
          <a:p>
            <a:pPr marL="342900" indent="-342900">
              <a:spcAft>
                <a:spcPts val="1000"/>
              </a:spcAft>
              <a:buFont typeface="Wingdings" panose="05000000000000000000" pitchFamily="2" charset="2"/>
              <a:buChar char="§"/>
            </a:pPr>
            <a:r>
              <a:rPr lang="en-US" altLang="en-US" sz="2400" dirty="0">
                <a:cs typeface="Arial" charset="0"/>
              </a:rPr>
              <a:t>Be sure claim is processed and paid. If item is denied, call doctor’s office to make sure claim was coded properly. If not, office can resubmit.</a:t>
            </a:r>
          </a:p>
          <a:p>
            <a:pPr marL="342900" indent="-342900">
              <a:spcAft>
                <a:spcPts val="600"/>
              </a:spcAft>
              <a:buFont typeface="Wingdings" panose="05000000000000000000" pitchFamily="2" charset="2"/>
              <a:buChar char="§"/>
            </a:pPr>
            <a:r>
              <a:rPr lang="en-US" altLang="en-US" sz="2400" dirty="0">
                <a:cs typeface="Arial" charset="0"/>
              </a:rPr>
              <a:t>If denied, you have appeal rights.  Appeal deadline is 120 days.</a:t>
            </a:r>
          </a:p>
        </p:txBody>
      </p:sp>
      <p:pic>
        <p:nvPicPr>
          <p:cNvPr id="8" name="Picture 7">
            <a:extLst>
              <a:ext uri="{FF2B5EF4-FFF2-40B4-BE49-F238E27FC236}">
                <a16:creationId xmlns:a16="http://schemas.microsoft.com/office/drawing/2014/main" id="{1C00E0B0-7AD3-46B4-85CB-4F149DAFD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4" y="2089568"/>
            <a:ext cx="4238424" cy="4131123"/>
          </a:xfrm>
          <a:prstGeom prst="rect">
            <a:avLst/>
          </a:prstGeom>
        </p:spPr>
      </p:pic>
      <p:sp>
        <p:nvSpPr>
          <p:cNvPr id="5" name="Footer Placeholder 4">
            <a:extLst>
              <a:ext uri="{FF2B5EF4-FFF2-40B4-BE49-F238E27FC236}">
                <a16:creationId xmlns:a16="http://schemas.microsoft.com/office/drawing/2014/main" id="{9E6B7F21-3811-4129-84BD-6DC36B498C94}"/>
              </a:ext>
            </a:extLst>
          </p:cNvPr>
          <p:cNvSpPr>
            <a:spLocks noGrp="1"/>
          </p:cNvSpPr>
          <p:nvPr>
            <p:ph type="ftr" sz="quarter" idx="11"/>
          </p:nvPr>
        </p:nvSpPr>
        <p:spPr/>
        <p:txBody>
          <a:bodyPr/>
          <a:lstStyle/>
          <a:p>
            <a:r>
              <a:rPr lang="en-US"/>
              <a:t>November 15, 2025 Welcome to Medicare Presentation</a:t>
            </a:r>
          </a:p>
        </p:txBody>
      </p:sp>
      <p:sp>
        <p:nvSpPr>
          <p:cNvPr id="6" name="Date Placeholder 5">
            <a:extLst>
              <a:ext uri="{FF2B5EF4-FFF2-40B4-BE49-F238E27FC236}">
                <a16:creationId xmlns:a16="http://schemas.microsoft.com/office/drawing/2014/main" id="{3309661D-AAF1-4910-B22E-AF914636A104}"/>
              </a:ext>
            </a:extLst>
          </p:cNvPr>
          <p:cNvSpPr>
            <a:spLocks noGrp="1"/>
          </p:cNvSpPr>
          <p:nvPr>
            <p:ph type="dt" sz="half" idx="10"/>
          </p:nvPr>
        </p:nvSpPr>
        <p:spPr/>
        <p:txBody>
          <a:bodyPr/>
          <a:lstStyle/>
          <a:p>
            <a:r>
              <a:rPr lang="en-US"/>
              <a:t>10/20/2025</a:t>
            </a:r>
          </a:p>
        </p:txBody>
      </p:sp>
      <p:sp>
        <p:nvSpPr>
          <p:cNvPr id="7" name="Slide Number Placeholder 6">
            <a:extLst>
              <a:ext uri="{FF2B5EF4-FFF2-40B4-BE49-F238E27FC236}">
                <a16:creationId xmlns:a16="http://schemas.microsoft.com/office/drawing/2014/main" id="{DBC255D0-5963-4623-8F21-AFDA7BDAA76F}"/>
              </a:ext>
            </a:extLst>
          </p:cNvPr>
          <p:cNvSpPr>
            <a:spLocks noGrp="1"/>
          </p:cNvSpPr>
          <p:nvPr>
            <p:ph type="sldNum" sz="quarter" idx="12"/>
          </p:nvPr>
        </p:nvSpPr>
        <p:spPr/>
        <p:txBody>
          <a:bodyPr/>
          <a:lstStyle/>
          <a:p>
            <a:fld id="{844A7B69-93E2-4D34-896D-EFDD7F03AB74}" type="slidenum">
              <a:rPr lang="en-US" smtClean="0"/>
              <a:t>87</a:t>
            </a:fld>
            <a:endParaRPr lang="en-US"/>
          </a:p>
        </p:txBody>
      </p:sp>
    </p:spTree>
    <p:extLst>
      <p:ext uri="{BB962C8B-B14F-4D97-AF65-F5344CB8AC3E}">
        <p14:creationId xmlns:p14="http://schemas.microsoft.com/office/powerpoint/2010/main" val="32355641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Words of Caution</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7B71A7-5E3E-42CD-8B0E-E4222C1A32B8}"/>
              </a:ext>
            </a:extLst>
          </p:cNvPr>
          <p:cNvSpPr/>
          <p:nvPr/>
        </p:nvSpPr>
        <p:spPr>
          <a:xfrm>
            <a:off x="3146314" y="1160177"/>
            <a:ext cx="589937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Three Steps to Prevent Fraud</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1043940" y="1760931"/>
            <a:ext cx="10104120" cy="584775"/>
          </a:xfrm>
          <a:prstGeom prst="rect">
            <a:avLst/>
          </a:prstGeom>
        </p:spPr>
        <p:txBody>
          <a:bodyPr wrap="square">
            <a:spAutoFit/>
          </a:bodyPr>
          <a:lstStyle/>
          <a:p>
            <a:r>
              <a:rPr lang="en-US" altLang="en-US" sz="3200" b="1" dirty="0">
                <a:solidFill>
                  <a:schemeClr val="accent1"/>
                </a:solidFill>
              </a:rPr>
              <a:t>Step 1: </a:t>
            </a:r>
            <a:r>
              <a:rPr lang="en-US" altLang="en-US" sz="3200" b="1" u="sng" dirty="0">
                <a:solidFill>
                  <a:srgbClr val="339966"/>
                </a:solidFill>
              </a:rPr>
              <a:t>Protect</a:t>
            </a:r>
            <a:r>
              <a:rPr lang="en-US" altLang="en-US" sz="3200" u="sng" dirty="0">
                <a:solidFill>
                  <a:srgbClr val="339966"/>
                </a:solidFill>
              </a:rPr>
              <a:t> </a:t>
            </a:r>
            <a:r>
              <a:rPr lang="en-US" altLang="en-US" sz="3200" b="1" u="sng" dirty="0">
                <a:solidFill>
                  <a:schemeClr val="accent1"/>
                </a:solidFill>
              </a:rPr>
              <a:t>Yourself and Others from Medicare Fraud</a:t>
            </a:r>
            <a:endParaRPr lang="en-US" sz="3200" b="1" u="sng" dirty="0">
              <a:solidFill>
                <a:schemeClr val="accent1"/>
              </a:solidFill>
            </a:endParaRPr>
          </a:p>
        </p:txBody>
      </p:sp>
      <p:grpSp>
        <p:nvGrpSpPr>
          <p:cNvPr id="8" name="Group 7">
            <a:extLst>
              <a:ext uri="{FF2B5EF4-FFF2-40B4-BE49-F238E27FC236}">
                <a16:creationId xmlns:a16="http://schemas.microsoft.com/office/drawing/2014/main" id="{79280746-E100-4DA0-8886-38D77555B0CD}"/>
              </a:ext>
            </a:extLst>
          </p:cNvPr>
          <p:cNvGrpSpPr/>
          <p:nvPr/>
        </p:nvGrpSpPr>
        <p:grpSpPr>
          <a:xfrm>
            <a:off x="6162339" y="2486610"/>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210527" y="3198546"/>
            <a:ext cx="3983227" cy="3170099"/>
          </a:xfrm>
          <a:prstGeom prst="rect">
            <a:avLst/>
          </a:prstGeom>
        </p:spPr>
        <p:txBody>
          <a:bodyPr wrap="square">
            <a:spAutoFit/>
          </a:bodyPr>
          <a:lstStyle/>
          <a:p>
            <a:pPr marL="342900" lvl="0" indent="-342900">
              <a:spcAft>
                <a:spcPts val="600"/>
              </a:spcAft>
              <a:buFont typeface="Wingdings" panose="05000000000000000000" pitchFamily="2" charset="2"/>
              <a:buChar char="§"/>
            </a:pPr>
            <a:r>
              <a:rPr lang="en-US" sz="2000" dirty="0">
                <a:cs typeface="Arial" pitchFamily="34" charset="0"/>
              </a:rPr>
              <a:t>Do treat your Medicare card and number like your credit card.</a:t>
            </a:r>
          </a:p>
          <a:p>
            <a:pPr marL="342900" lvl="0" indent="-342900">
              <a:spcAft>
                <a:spcPts val="600"/>
              </a:spcAft>
              <a:buFont typeface="Wingdings" panose="05000000000000000000" pitchFamily="2" charset="2"/>
              <a:buChar char="§"/>
            </a:pPr>
            <a:r>
              <a:rPr lang="en-US" sz="2000" dirty="0">
                <a:cs typeface="Arial" pitchFamily="34" charset="0"/>
              </a:rPr>
              <a:t>Do watch out for identity theft.</a:t>
            </a:r>
          </a:p>
          <a:p>
            <a:pPr marL="342900" lvl="0" indent="-342900">
              <a:spcAft>
                <a:spcPts val="600"/>
              </a:spcAft>
              <a:buFont typeface="Wingdings" panose="05000000000000000000" pitchFamily="2" charset="2"/>
              <a:buChar char="§"/>
            </a:pPr>
            <a:r>
              <a:rPr lang="en-US" sz="2000" dirty="0">
                <a:cs typeface="Arial" pitchFamily="34" charset="0"/>
              </a:rPr>
              <a:t>Do be aware that Medicare doesn’t call or visit to sell you anything.</a:t>
            </a:r>
          </a:p>
          <a:p>
            <a:pPr marL="342900" lvl="0" indent="-342900">
              <a:spcAft>
                <a:spcPts val="600"/>
              </a:spcAft>
              <a:buFont typeface="Wingdings" panose="05000000000000000000" pitchFamily="2" charset="2"/>
              <a:buChar char="§"/>
            </a:pPr>
            <a:r>
              <a:rPr lang="en-US" sz="2000" dirty="0">
                <a:cs typeface="Arial" pitchFamily="34" charset="0"/>
              </a:rPr>
              <a:t>Do be cautious of offers for “free” medical services.  </a:t>
            </a:r>
          </a:p>
          <a:p>
            <a:pPr marL="342900" lvl="0" indent="-342900">
              <a:buFont typeface="Wingdings" panose="05000000000000000000" pitchFamily="2" charset="2"/>
              <a:buChar char="§"/>
            </a:pPr>
            <a:r>
              <a:rPr lang="en-US" sz="2000" dirty="0">
                <a:cs typeface="Arial" pitchFamily="34" charset="0"/>
              </a:rPr>
              <a:t>Do </a:t>
            </a:r>
            <a:r>
              <a:rPr lang="en-US" sz="2000" b="1" dirty="0">
                <a:cs typeface="Arial" pitchFamily="34" charset="0"/>
              </a:rPr>
              <a:t>pass it on!</a:t>
            </a: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1587898" y="2509296"/>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DON’T</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1591543" y="3394038"/>
            <a:ext cx="3367732" cy="1323439"/>
          </a:xfrm>
          <a:prstGeom prst="rect">
            <a:avLst/>
          </a:prstGeom>
        </p:spPr>
        <p:txBody>
          <a:bodyPr wrap="square">
            <a:spAutoFit/>
          </a:bodyPr>
          <a:lstStyle/>
          <a:p>
            <a:pPr marL="342900" lvl="0" indent="-342900">
              <a:buFont typeface="Wingdings" panose="05000000000000000000" pitchFamily="2" charset="2"/>
              <a:buChar char="§"/>
            </a:pPr>
            <a:r>
              <a:rPr lang="en-US" sz="2000" dirty="0">
                <a:cs typeface="Arial" pitchFamily="34" charset="0"/>
              </a:rPr>
              <a:t>Don't give out your Medicare number except to your doctor or other Medicare provider.</a:t>
            </a:r>
            <a:endParaRPr lang="en-US" sz="2000" dirty="0"/>
          </a:p>
        </p:txBody>
      </p:sp>
      <p:pic>
        <p:nvPicPr>
          <p:cNvPr id="307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40" y="5364075"/>
            <a:ext cx="3124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18063BBA-C3DF-469E-97CF-E9FED02312AD}"/>
              </a:ext>
            </a:extLst>
          </p:cNvPr>
          <p:cNvSpPr>
            <a:spLocks noGrp="1"/>
          </p:cNvSpPr>
          <p:nvPr>
            <p:ph type="ftr" sz="quarter" idx="11"/>
          </p:nvPr>
        </p:nvSpPr>
        <p:spPr/>
        <p:txBody>
          <a:bodyPr/>
          <a:lstStyle/>
          <a:p>
            <a:r>
              <a:rPr lang="en-US"/>
              <a:t>November 15, 2025 Welcome to Medicare Presentation</a:t>
            </a:r>
          </a:p>
        </p:txBody>
      </p:sp>
      <p:sp>
        <p:nvSpPr>
          <p:cNvPr id="5" name="Date Placeholder 4">
            <a:extLst>
              <a:ext uri="{FF2B5EF4-FFF2-40B4-BE49-F238E27FC236}">
                <a16:creationId xmlns:a16="http://schemas.microsoft.com/office/drawing/2014/main" id="{7B878D70-6D7F-485C-AC0F-A79C2E69BCDD}"/>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7F8CB3A7-CB0D-469D-88B5-3457F94540A0}"/>
              </a:ext>
            </a:extLst>
          </p:cNvPr>
          <p:cNvSpPr>
            <a:spLocks noGrp="1"/>
          </p:cNvSpPr>
          <p:nvPr>
            <p:ph type="sldNum" sz="quarter" idx="12"/>
          </p:nvPr>
        </p:nvSpPr>
        <p:spPr/>
        <p:txBody>
          <a:bodyPr/>
          <a:lstStyle/>
          <a:p>
            <a:fld id="{844A7B69-93E2-4D34-896D-EFDD7F03AB74}" type="slidenum">
              <a:rPr lang="en-US" smtClean="0"/>
              <a:t>88</a:t>
            </a:fld>
            <a:endParaRPr lang="en-US"/>
          </a:p>
        </p:txBody>
      </p:sp>
    </p:spTree>
    <p:extLst>
      <p:ext uri="{BB962C8B-B14F-4D97-AF65-F5344CB8AC3E}">
        <p14:creationId xmlns:p14="http://schemas.microsoft.com/office/powerpoint/2010/main" val="1990903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Words of Caution</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9279ABA-CC7C-4ECA-B363-91B2A69ADF57}"/>
              </a:ext>
            </a:extLst>
          </p:cNvPr>
          <p:cNvSpPr/>
          <p:nvPr/>
        </p:nvSpPr>
        <p:spPr>
          <a:xfrm>
            <a:off x="823372" y="1258228"/>
            <a:ext cx="6862713" cy="584775"/>
          </a:xfrm>
          <a:prstGeom prst="rect">
            <a:avLst/>
          </a:prstGeom>
        </p:spPr>
        <p:txBody>
          <a:bodyPr wrap="none">
            <a:spAutoFit/>
          </a:bodyPr>
          <a:lstStyle/>
          <a:p>
            <a:r>
              <a:rPr lang="en-US" altLang="en-US" sz="3200" b="1" dirty="0">
                <a:solidFill>
                  <a:schemeClr val="accent1"/>
                </a:solidFill>
              </a:rPr>
              <a:t>Step 2: </a:t>
            </a:r>
            <a:r>
              <a:rPr lang="en-US" altLang="en-US" sz="3200" b="1" u="sng" dirty="0">
                <a:solidFill>
                  <a:srgbClr val="339966"/>
                </a:solidFill>
              </a:rPr>
              <a:t>Detect</a:t>
            </a:r>
            <a:r>
              <a:rPr lang="en-US" altLang="en-US" sz="3200" u="sng" dirty="0">
                <a:solidFill>
                  <a:srgbClr val="339966"/>
                </a:solidFill>
              </a:rPr>
              <a:t> </a:t>
            </a:r>
            <a:r>
              <a:rPr lang="en-US" altLang="en-US" sz="3200" b="1" u="sng" dirty="0">
                <a:solidFill>
                  <a:schemeClr val="accent1"/>
                </a:solidFill>
              </a:rPr>
              <a:t>Medicare Fraud &amp; Abuse</a:t>
            </a:r>
            <a:endParaRPr lang="en-US" sz="3200" b="1" u="sng" dirty="0">
              <a:solidFill>
                <a:schemeClr val="accent1"/>
              </a:solidFill>
            </a:endParaRPr>
          </a:p>
        </p:txBody>
      </p:sp>
      <p:sp>
        <p:nvSpPr>
          <p:cNvPr id="9" name="Rectangle 8">
            <a:extLst>
              <a:ext uri="{FF2B5EF4-FFF2-40B4-BE49-F238E27FC236}">
                <a16:creationId xmlns:a16="http://schemas.microsoft.com/office/drawing/2014/main" id="{F1713371-9C99-4E6B-96E3-E60723AF74F0}"/>
              </a:ext>
            </a:extLst>
          </p:cNvPr>
          <p:cNvSpPr/>
          <p:nvPr/>
        </p:nvSpPr>
        <p:spPr>
          <a:xfrm>
            <a:off x="1403530" y="1993235"/>
            <a:ext cx="10196457" cy="3477875"/>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
              <a:defRPr/>
            </a:pPr>
            <a:r>
              <a:rPr lang="en-US" sz="2800" dirty="0">
                <a:cs typeface="Arial" charset="0"/>
              </a:rPr>
              <a:t>Always review those </a:t>
            </a:r>
            <a:r>
              <a:rPr lang="en-US" sz="2800" b="1" dirty="0">
                <a:cs typeface="Arial" charset="0"/>
              </a:rPr>
              <a:t>Medicare Summary Notices (MSNs)!</a:t>
            </a:r>
            <a:endParaRPr lang="en-US" sz="2800" dirty="0">
              <a:cs typeface="Arial" charset="0"/>
            </a:endParaRPr>
          </a:p>
          <a:p>
            <a:pPr marL="342900" indent="-342900">
              <a:spcBef>
                <a:spcPts val="600"/>
              </a:spcBef>
              <a:spcAft>
                <a:spcPts val="600"/>
              </a:spcAft>
              <a:buFont typeface="Wingdings" panose="05000000000000000000" pitchFamily="2" charset="2"/>
              <a:buChar char="§"/>
              <a:defRPr/>
            </a:pPr>
            <a:r>
              <a:rPr lang="en-US" sz="2800" dirty="0">
                <a:cs typeface="Arial" charset="0"/>
              </a:rPr>
              <a:t>Access your Medicare information online at </a:t>
            </a:r>
            <a:r>
              <a:rPr lang="en-US" sz="2800" dirty="0">
                <a:solidFill>
                  <a:srgbClr val="00B050"/>
                </a:solidFill>
                <a:cs typeface="Arial" charset="0"/>
                <a:hlinkClick r:id="rId3"/>
              </a:rPr>
              <a:t>www.Medicare.gov</a:t>
            </a:r>
            <a:r>
              <a:rPr lang="en-US" sz="2800" dirty="0">
                <a:solidFill>
                  <a:srgbClr val="00B050"/>
                </a:solidFill>
                <a:cs typeface="Arial" charset="0"/>
              </a:rPr>
              <a:t>.</a:t>
            </a:r>
          </a:p>
          <a:p>
            <a:pPr marL="342900" indent="-342900">
              <a:spcBef>
                <a:spcPts val="600"/>
              </a:spcBef>
              <a:spcAft>
                <a:spcPts val="600"/>
              </a:spcAft>
              <a:buFont typeface="Wingdings" panose="05000000000000000000" pitchFamily="2" charset="2"/>
              <a:buChar char="§"/>
              <a:defRPr/>
            </a:pPr>
            <a:r>
              <a:rPr lang="en-US" sz="2800" dirty="0">
                <a:cs typeface="Arial" charset="0"/>
              </a:rPr>
              <a:t>Create a </a:t>
            </a:r>
            <a:r>
              <a:rPr lang="en-US" sz="2800" b="1" dirty="0">
                <a:cs typeface="Arial" charset="0"/>
              </a:rPr>
              <a:t>Personal Health Care Journal:</a:t>
            </a:r>
          </a:p>
          <a:p>
            <a:pPr marL="800100" lvl="1" indent="-342900">
              <a:spcBef>
                <a:spcPts val="600"/>
              </a:spcBef>
              <a:spcAft>
                <a:spcPts val="600"/>
              </a:spcAft>
              <a:buFont typeface="Wingdings" panose="05000000000000000000" pitchFamily="2" charset="2"/>
              <a:buChar char="§"/>
              <a:defRPr/>
            </a:pPr>
            <a:r>
              <a:rPr lang="en-US" sz="2400" dirty="0">
                <a:cs typeface="Arial" charset="0"/>
              </a:rPr>
              <a:t>Record doctor visits, tests and procedures in the journal and take it with you to appointments.</a:t>
            </a:r>
          </a:p>
          <a:p>
            <a:pPr marL="800100" lvl="1" indent="-342900">
              <a:spcBef>
                <a:spcPts val="600"/>
              </a:spcBef>
              <a:spcAft>
                <a:spcPts val="600"/>
              </a:spcAft>
              <a:buFont typeface="Wingdings" panose="05000000000000000000" pitchFamily="2" charset="2"/>
              <a:buChar char="§"/>
              <a:defRPr/>
            </a:pPr>
            <a:r>
              <a:rPr lang="en-US" sz="2400" dirty="0">
                <a:cs typeface="Arial" charset="0"/>
              </a:rPr>
              <a:t>Compare your MSNs and other statements to your journal to make sure they are correct.</a:t>
            </a:r>
          </a:p>
        </p:txBody>
      </p:sp>
      <p:pic>
        <p:nvPicPr>
          <p:cNvPr id="2050"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303029"/>
            <a:ext cx="3124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20C6DE2-24AB-4C96-8166-69CD4DD4B3EE}"/>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D3648ED8-1284-490C-95BE-412CB20FA070}"/>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75CE4DB2-94C2-402C-9C60-F086FEE7FF71}"/>
              </a:ext>
            </a:extLst>
          </p:cNvPr>
          <p:cNvSpPr>
            <a:spLocks noGrp="1"/>
          </p:cNvSpPr>
          <p:nvPr>
            <p:ph type="sldNum" sz="quarter" idx="12"/>
          </p:nvPr>
        </p:nvSpPr>
        <p:spPr/>
        <p:txBody>
          <a:bodyPr/>
          <a:lstStyle/>
          <a:p>
            <a:fld id="{844A7B69-93E2-4D34-896D-EFDD7F03AB74}" type="slidenum">
              <a:rPr lang="en-US" smtClean="0"/>
              <a:t>89</a:t>
            </a:fld>
            <a:endParaRPr lang="en-US"/>
          </a:p>
        </p:txBody>
      </p:sp>
    </p:spTree>
    <p:extLst>
      <p:ext uri="{BB962C8B-B14F-4D97-AF65-F5344CB8AC3E}">
        <p14:creationId xmlns:p14="http://schemas.microsoft.com/office/powerpoint/2010/main" val="192080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154380" y="1886362"/>
            <a:ext cx="11827823" cy="4324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endParaRPr lang="en-US" sz="5400" dirty="0"/>
          </a:p>
          <a:p>
            <a:pPr lvl="1">
              <a:buFont typeface="Wingdings" panose="05000000000000000000" pitchFamily="2" charset="2"/>
              <a:buChar char="§"/>
            </a:pPr>
            <a:endParaRPr lang="en-US" dirty="0"/>
          </a:p>
        </p:txBody>
      </p:sp>
      <p:pic>
        <p:nvPicPr>
          <p:cNvPr id="6" name="Picture 5"/>
          <p:cNvPicPr>
            <a:picLocks noChangeAspect="1"/>
          </p:cNvPicPr>
          <p:nvPr/>
        </p:nvPicPr>
        <p:blipFill>
          <a:blip r:embed="rId3"/>
          <a:stretch>
            <a:fillRect/>
          </a:stretch>
        </p:blipFill>
        <p:spPr>
          <a:xfrm>
            <a:off x="1057656" y="1761066"/>
            <a:ext cx="10076688" cy="5107519"/>
          </a:xfrm>
          <a:prstGeom prst="rect">
            <a:avLst/>
          </a:prstGeom>
        </p:spPr>
      </p:pic>
      <p:pic>
        <p:nvPicPr>
          <p:cNvPr id="8" name="Picture 7"/>
          <p:cNvPicPr>
            <a:picLocks noChangeAspect="1"/>
          </p:cNvPicPr>
          <p:nvPr/>
        </p:nvPicPr>
        <p:blipFill>
          <a:blip r:embed="rId4"/>
          <a:stretch>
            <a:fillRect/>
          </a:stretch>
        </p:blipFill>
        <p:spPr>
          <a:xfrm>
            <a:off x="5663010" y="1497178"/>
            <a:ext cx="1231678" cy="1231678"/>
          </a:xfrm>
          <a:prstGeom prst="rect">
            <a:avLst/>
          </a:prstGeom>
        </p:spPr>
      </p:pic>
      <p:pic>
        <p:nvPicPr>
          <p:cNvPr id="9" name="Picture 8"/>
          <p:cNvPicPr>
            <a:picLocks noChangeAspect="1"/>
          </p:cNvPicPr>
          <p:nvPr/>
        </p:nvPicPr>
        <p:blipFill>
          <a:blip r:embed="rId5"/>
          <a:stretch>
            <a:fillRect/>
          </a:stretch>
        </p:blipFill>
        <p:spPr>
          <a:xfrm>
            <a:off x="7797735" y="1173328"/>
            <a:ext cx="2276856" cy="647700"/>
          </a:xfrm>
          <a:prstGeom prst="rect">
            <a:avLst/>
          </a:prstGeom>
        </p:spPr>
      </p:pic>
      <p:pic>
        <p:nvPicPr>
          <p:cNvPr id="11" name="Picture 10"/>
          <p:cNvPicPr>
            <a:picLocks noChangeAspect="1"/>
          </p:cNvPicPr>
          <p:nvPr/>
        </p:nvPicPr>
        <p:blipFill>
          <a:blip r:embed="rId6"/>
          <a:stretch>
            <a:fillRect/>
          </a:stretch>
        </p:blipFill>
        <p:spPr>
          <a:xfrm>
            <a:off x="2483108" y="1173329"/>
            <a:ext cx="2276856" cy="647700"/>
          </a:xfrm>
          <a:prstGeom prst="rect">
            <a:avLst/>
          </a:prstGeom>
        </p:spPr>
      </p:pic>
      <p:sp>
        <p:nvSpPr>
          <p:cNvPr id="10" name="TextBox 9">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Medicare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ight Arrow 2"/>
          <p:cNvSpPr/>
          <p:nvPr/>
        </p:nvSpPr>
        <p:spPr>
          <a:xfrm>
            <a:off x="897494" y="1235977"/>
            <a:ext cx="1475509" cy="7130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10349345" y="1173329"/>
            <a:ext cx="1475509" cy="7130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BC2D729-BACB-4FB8-876F-6C97533EE737}"/>
              </a:ext>
            </a:extLst>
          </p:cNvPr>
          <p:cNvSpPr>
            <a:spLocks noGrp="1"/>
          </p:cNvSpPr>
          <p:nvPr>
            <p:ph type="dt" sz="half" idx="10"/>
          </p:nvPr>
        </p:nvSpPr>
        <p:spPr>
          <a:xfrm>
            <a:off x="191619" y="6405822"/>
            <a:ext cx="2743200" cy="365125"/>
          </a:xfrm>
        </p:spPr>
        <p:txBody>
          <a:bodyPr/>
          <a:lstStyle/>
          <a:p>
            <a:r>
              <a:rPr lang="en-US" dirty="0"/>
              <a:t>10/20/2025</a:t>
            </a:r>
          </a:p>
        </p:txBody>
      </p:sp>
      <p:sp>
        <p:nvSpPr>
          <p:cNvPr id="5" name="Slide Number Placeholder 4">
            <a:extLst>
              <a:ext uri="{FF2B5EF4-FFF2-40B4-BE49-F238E27FC236}">
                <a16:creationId xmlns:a16="http://schemas.microsoft.com/office/drawing/2014/main" id="{4AAC7953-1358-450F-A4C5-D166900573DC}"/>
              </a:ext>
            </a:extLst>
          </p:cNvPr>
          <p:cNvSpPr>
            <a:spLocks noGrp="1"/>
          </p:cNvSpPr>
          <p:nvPr>
            <p:ph type="sldNum" sz="quarter" idx="12"/>
          </p:nvPr>
        </p:nvSpPr>
        <p:spPr/>
        <p:txBody>
          <a:bodyPr/>
          <a:lstStyle/>
          <a:p>
            <a:fld id="{844A7B69-93E2-4D34-896D-EFDD7F03AB74}" type="slidenum">
              <a:rPr lang="en-US" smtClean="0"/>
              <a:t>9</a:t>
            </a:fld>
            <a:endParaRPr lang="en-US"/>
          </a:p>
        </p:txBody>
      </p:sp>
    </p:spTree>
    <p:extLst>
      <p:ext uri="{BB962C8B-B14F-4D97-AF65-F5344CB8AC3E}">
        <p14:creationId xmlns:p14="http://schemas.microsoft.com/office/powerpoint/2010/main" val="38925862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Words of Caution</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831355E-1CBB-4919-9305-A64FFBFE0550}"/>
              </a:ext>
            </a:extLst>
          </p:cNvPr>
          <p:cNvSpPr/>
          <p:nvPr/>
        </p:nvSpPr>
        <p:spPr>
          <a:xfrm>
            <a:off x="894519" y="1331891"/>
            <a:ext cx="9087681" cy="584775"/>
          </a:xfrm>
          <a:prstGeom prst="rect">
            <a:avLst/>
          </a:prstGeom>
        </p:spPr>
        <p:txBody>
          <a:bodyPr wrap="none">
            <a:spAutoFit/>
          </a:bodyPr>
          <a:lstStyle/>
          <a:p>
            <a:r>
              <a:rPr lang="en-US" altLang="en-US" sz="3200" b="1" dirty="0">
                <a:solidFill>
                  <a:schemeClr val="accent1"/>
                </a:solidFill>
              </a:rPr>
              <a:t>Step 3: </a:t>
            </a:r>
            <a:r>
              <a:rPr lang="en-US" altLang="en-US" sz="3200" b="1" u="sng" dirty="0">
                <a:solidFill>
                  <a:srgbClr val="339966"/>
                </a:solidFill>
              </a:rPr>
              <a:t>Report </a:t>
            </a:r>
            <a:r>
              <a:rPr lang="en-US" altLang="en-US" sz="3200" b="1" u="sng" dirty="0">
                <a:solidFill>
                  <a:schemeClr val="accent1"/>
                </a:solidFill>
              </a:rPr>
              <a:t>Suspected Medicare Fraud and Abuse</a:t>
            </a:r>
            <a:endParaRPr lang="en-US" sz="3200" b="1" u="sng" dirty="0">
              <a:solidFill>
                <a:schemeClr val="accent1"/>
              </a:solidFill>
            </a:endParaRPr>
          </a:p>
        </p:txBody>
      </p:sp>
      <p:sp>
        <p:nvSpPr>
          <p:cNvPr id="8" name="Rectangle 7">
            <a:extLst>
              <a:ext uri="{FF2B5EF4-FFF2-40B4-BE49-F238E27FC236}">
                <a16:creationId xmlns:a16="http://schemas.microsoft.com/office/drawing/2014/main" id="{6CAA304C-8C9A-4B7E-AF83-D2F53CB2AEB5}"/>
              </a:ext>
            </a:extLst>
          </p:cNvPr>
          <p:cNvSpPr/>
          <p:nvPr/>
        </p:nvSpPr>
        <p:spPr>
          <a:xfrm>
            <a:off x="1621430" y="1916666"/>
            <a:ext cx="9068737" cy="4585871"/>
          </a:xfrm>
          <a:prstGeom prst="rect">
            <a:avLst/>
          </a:prstGeom>
        </p:spPr>
        <p:txBody>
          <a:bodyPr wrap="square">
            <a:spAutoFit/>
          </a:bodyPr>
          <a:lstStyle/>
          <a:p>
            <a:pPr marL="514350" indent="-514350">
              <a:spcBef>
                <a:spcPts val="600"/>
              </a:spcBef>
              <a:spcAft>
                <a:spcPts val="600"/>
              </a:spcAft>
              <a:buFont typeface="Wingdings" panose="05000000000000000000" pitchFamily="2" charset="2"/>
              <a:buChar char="§"/>
            </a:pPr>
            <a:r>
              <a:rPr lang="en-US" altLang="en-US" sz="2800" dirty="0">
                <a:cs typeface="Arial" charset="0"/>
              </a:rPr>
              <a:t>Call the provider</a:t>
            </a:r>
          </a:p>
          <a:p>
            <a:pPr marL="514350" indent="-514350">
              <a:spcBef>
                <a:spcPts val="600"/>
              </a:spcBef>
              <a:spcAft>
                <a:spcPts val="600"/>
              </a:spcAft>
              <a:buFont typeface="Wingdings" panose="05000000000000000000" pitchFamily="2" charset="2"/>
              <a:buChar char="§"/>
            </a:pPr>
            <a:r>
              <a:rPr lang="en-US" altLang="en-US" sz="2800" dirty="0">
                <a:cs typeface="Arial" charset="0"/>
              </a:rPr>
              <a:t>Gather information and documentation</a:t>
            </a:r>
          </a:p>
          <a:p>
            <a:pPr marL="514350" indent="-514350">
              <a:spcBef>
                <a:spcPts val="600"/>
              </a:spcBef>
              <a:spcAft>
                <a:spcPts val="600"/>
              </a:spcAft>
              <a:buFont typeface="Wingdings" panose="05000000000000000000" pitchFamily="2" charset="2"/>
              <a:buChar char="§"/>
            </a:pPr>
            <a:r>
              <a:rPr lang="en-US" altLang="en-US" sz="2800" dirty="0">
                <a:cs typeface="Arial" charset="0"/>
              </a:rPr>
              <a:t>Contact </a:t>
            </a:r>
            <a:r>
              <a:rPr lang="en-US" altLang="en-US" sz="2800" b="1" dirty="0">
                <a:cs typeface="Arial" charset="0"/>
              </a:rPr>
              <a:t>WI Senior Medicare Patrol (SMP)</a:t>
            </a:r>
          </a:p>
          <a:p>
            <a:pPr marL="971550" lvl="1" indent="-514350">
              <a:spcBef>
                <a:spcPts val="600"/>
              </a:spcBef>
              <a:spcAft>
                <a:spcPts val="600"/>
              </a:spcAft>
              <a:buFont typeface="Wingdings" panose="05000000000000000000" pitchFamily="2" charset="2"/>
              <a:buChar char="§"/>
            </a:pPr>
            <a:r>
              <a:rPr lang="en-US" sz="2800" b="1" u="sng" dirty="0">
                <a:hlinkClick r:id="rId3"/>
              </a:rPr>
              <a:t>https://www.smpwi.org/</a:t>
            </a:r>
            <a:r>
              <a:rPr lang="en-US" sz="2800" b="1" u="sng" dirty="0"/>
              <a:t>  </a:t>
            </a:r>
            <a:endParaRPr lang="en-US" sz="2800" dirty="0"/>
          </a:p>
          <a:p>
            <a:pPr marL="971550" lvl="1" indent="-514350">
              <a:spcBef>
                <a:spcPts val="600"/>
              </a:spcBef>
              <a:spcAft>
                <a:spcPts val="600"/>
              </a:spcAft>
              <a:buFont typeface="Wingdings" panose="05000000000000000000" pitchFamily="2" charset="2"/>
              <a:buChar char="§"/>
            </a:pPr>
            <a:r>
              <a:rPr lang="en-US" altLang="en-US" sz="2800" b="1" dirty="0">
                <a:cs typeface="Arial" charset="0"/>
              </a:rPr>
              <a:t>1-888-818-2611</a:t>
            </a:r>
            <a:r>
              <a:rPr lang="en-US" altLang="en-US" sz="2800" dirty="0">
                <a:cs typeface="Arial" charset="0"/>
              </a:rPr>
              <a:t>  </a:t>
            </a:r>
            <a:r>
              <a:rPr lang="en-US" altLang="en-US" sz="2400" i="1" dirty="0">
                <a:cs typeface="Arial" charset="0"/>
              </a:rPr>
              <a:t>(Free and Confidential!)</a:t>
            </a:r>
          </a:p>
          <a:p>
            <a:pPr marL="1200150" lvl="2" indent="-342900">
              <a:spcAft>
                <a:spcPts val="600"/>
              </a:spcAft>
              <a:buFont typeface="Wingdings" panose="05000000000000000000" pitchFamily="2" charset="2"/>
              <a:buChar char="Ø"/>
            </a:pPr>
            <a:r>
              <a:rPr lang="en-US" sz="2400" dirty="0">
                <a:cs typeface="Arial" charset="0"/>
              </a:rPr>
              <a:t>To report suspected fraud/abuse</a:t>
            </a:r>
          </a:p>
          <a:p>
            <a:pPr marL="1200150" lvl="2" indent="-342900">
              <a:spcAft>
                <a:spcPts val="600"/>
              </a:spcAft>
              <a:buFont typeface="Wingdings" panose="05000000000000000000" pitchFamily="2" charset="2"/>
              <a:buChar char="Ø"/>
            </a:pPr>
            <a:r>
              <a:rPr lang="en-US" sz="2400" dirty="0">
                <a:cs typeface="Arial" charset="0"/>
              </a:rPr>
              <a:t>For training, speakers, and/or materials</a:t>
            </a:r>
          </a:p>
          <a:p>
            <a:pPr marL="1200150" lvl="2" indent="-342900">
              <a:spcAft>
                <a:spcPts val="600"/>
              </a:spcAft>
              <a:buFont typeface="Wingdings" panose="05000000000000000000" pitchFamily="2" charset="2"/>
              <a:buChar char="Ø"/>
            </a:pPr>
            <a:r>
              <a:rPr lang="en-US" sz="2400" dirty="0">
                <a:cs typeface="Arial" charset="0"/>
              </a:rPr>
              <a:t>To volunteer with the SMP program</a:t>
            </a:r>
          </a:p>
          <a:p>
            <a:pPr marL="857250" lvl="2">
              <a:spcAft>
                <a:spcPts val="600"/>
              </a:spcAft>
            </a:pPr>
            <a:endParaRPr lang="en-US" sz="2000" dirty="0">
              <a:cs typeface="Arial" charset="0"/>
            </a:endParaRPr>
          </a:p>
        </p:txBody>
      </p:sp>
      <p:pic>
        <p:nvPicPr>
          <p:cNvPr id="1027"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288913"/>
            <a:ext cx="3124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1724845-B359-4E47-8427-4659A812ECC1}"/>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2F88111E-4BAB-43A4-B95C-202FCDC629EE}"/>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86A6BC64-D361-4F8F-9CFB-5B1B520B9C16}"/>
              </a:ext>
            </a:extLst>
          </p:cNvPr>
          <p:cNvSpPr>
            <a:spLocks noGrp="1"/>
          </p:cNvSpPr>
          <p:nvPr>
            <p:ph type="sldNum" sz="quarter" idx="12"/>
          </p:nvPr>
        </p:nvSpPr>
        <p:spPr/>
        <p:txBody>
          <a:bodyPr/>
          <a:lstStyle/>
          <a:p>
            <a:fld id="{844A7B69-93E2-4D34-896D-EFDD7F03AB74}" type="slidenum">
              <a:rPr lang="en-US" smtClean="0"/>
              <a:t>90</a:t>
            </a:fld>
            <a:endParaRPr lang="en-US"/>
          </a:p>
        </p:txBody>
      </p:sp>
    </p:spTree>
    <p:extLst>
      <p:ext uri="{BB962C8B-B14F-4D97-AF65-F5344CB8AC3E}">
        <p14:creationId xmlns:p14="http://schemas.microsoft.com/office/powerpoint/2010/main" val="38901161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Resources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419C795-0A00-4242-86F6-8D1E5ECCF4AC}"/>
              </a:ext>
            </a:extLst>
          </p:cNvPr>
          <p:cNvSpPr/>
          <p:nvPr/>
        </p:nvSpPr>
        <p:spPr>
          <a:xfrm>
            <a:off x="914400" y="1446760"/>
            <a:ext cx="10439399" cy="4985980"/>
          </a:xfrm>
          <a:prstGeom prst="rect">
            <a:avLst/>
          </a:prstGeom>
        </p:spPr>
        <p:txBody>
          <a:bodyPr wrap="square">
            <a:spAutoFit/>
          </a:bodyPr>
          <a:lstStyle/>
          <a:p>
            <a:pPr>
              <a:defRPr/>
            </a:pPr>
            <a:endParaRPr lang="en-US" altLang="en-US" sz="2400" b="1" dirty="0">
              <a:solidFill>
                <a:srgbClr val="000000"/>
              </a:solidFill>
              <a:cs typeface="Arial" panose="020B0604020202020204" pitchFamily="34" charset="0"/>
            </a:endParaRPr>
          </a:p>
          <a:p>
            <a:pPr>
              <a:defRPr/>
            </a:pPr>
            <a:endParaRPr lang="en-US" altLang="en-US" sz="2400" b="1" dirty="0">
              <a:solidFill>
                <a:srgbClr val="000000"/>
              </a:solidFill>
              <a:cs typeface="Arial" panose="020B0604020202020204" pitchFamily="34" charset="0"/>
            </a:endParaRPr>
          </a:p>
          <a:p>
            <a:pPr>
              <a:defRPr/>
            </a:pPr>
            <a:endParaRPr lang="en-US" altLang="en-US" sz="2400" b="1" dirty="0">
              <a:solidFill>
                <a:srgbClr val="000000"/>
              </a:solidFill>
              <a:cs typeface="Arial" panose="020B0604020202020204" pitchFamily="34" charset="0"/>
            </a:endParaRPr>
          </a:p>
          <a:p>
            <a:pPr>
              <a:defRPr/>
            </a:pPr>
            <a:endParaRPr lang="en-US" altLang="en-US" sz="2400" b="1" dirty="0">
              <a:solidFill>
                <a:srgbClr val="000000"/>
              </a:solidFill>
              <a:cs typeface="Arial" panose="020B0604020202020204" pitchFamily="34" charset="0"/>
            </a:endParaRPr>
          </a:p>
          <a:p>
            <a:pPr>
              <a:defRPr/>
            </a:pPr>
            <a:endParaRPr lang="en-US" altLang="en-US" sz="2400" b="1" dirty="0">
              <a:solidFill>
                <a:srgbClr val="000000"/>
              </a:solidFill>
              <a:cs typeface="Arial" panose="020B0604020202020204" pitchFamily="34" charset="0"/>
            </a:endParaRPr>
          </a:p>
          <a:p>
            <a:pPr>
              <a:defRPr/>
            </a:pPr>
            <a:endParaRPr lang="en-US" altLang="en-US" sz="2400" b="1" dirty="0">
              <a:solidFill>
                <a:srgbClr val="000000"/>
              </a:solidFill>
              <a:cs typeface="Arial" panose="020B0604020202020204" pitchFamily="34" charset="0"/>
            </a:endParaRPr>
          </a:p>
          <a:p>
            <a:pPr>
              <a:defRPr/>
            </a:pPr>
            <a:endParaRPr lang="en-US" altLang="en-US" sz="2400" b="1" dirty="0">
              <a:solidFill>
                <a:srgbClr val="000000"/>
              </a:solidFill>
              <a:cs typeface="Arial" panose="020B0604020202020204" pitchFamily="34" charset="0"/>
            </a:endParaRPr>
          </a:p>
          <a:p>
            <a:pPr>
              <a:defRPr/>
            </a:pPr>
            <a:endParaRPr lang="en-US" altLang="en-US" sz="2400" b="1" dirty="0">
              <a:solidFill>
                <a:srgbClr val="000000"/>
              </a:solidFill>
              <a:cs typeface="Arial" panose="020B0604020202020204" pitchFamily="34" charset="0"/>
            </a:endParaRPr>
          </a:p>
          <a:p>
            <a:pPr>
              <a:defRPr/>
            </a:pPr>
            <a:endParaRPr lang="en-US" altLang="en-US" sz="2400" b="1" dirty="0">
              <a:solidFill>
                <a:srgbClr val="000000"/>
              </a:solidFill>
              <a:cs typeface="Arial" panose="020B0604020202020204" pitchFamily="34" charset="0"/>
            </a:endParaRPr>
          </a:p>
          <a:p>
            <a:pPr>
              <a:defRPr/>
            </a:pPr>
            <a:endParaRPr lang="en-US" altLang="en-US" sz="2400" b="1" dirty="0">
              <a:solidFill>
                <a:srgbClr val="000000"/>
              </a:solidFill>
              <a:cs typeface="Arial" panose="020B0604020202020204" pitchFamily="34" charset="0"/>
            </a:endParaRPr>
          </a:p>
          <a:p>
            <a:pPr>
              <a:defRPr/>
            </a:pPr>
            <a:endParaRPr lang="en-US" altLang="en-US" sz="2400" b="1" dirty="0">
              <a:solidFill>
                <a:srgbClr val="000000"/>
              </a:solidFill>
              <a:cs typeface="Arial" panose="020B0604020202020204" pitchFamily="34" charset="0"/>
            </a:endParaRPr>
          </a:p>
          <a:p>
            <a:pPr marL="342900" indent="-342900">
              <a:buFont typeface="Wingdings" panose="05000000000000000000" pitchFamily="2" charset="2"/>
              <a:buChar char="§"/>
              <a:defRPr/>
            </a:pPr>
            <a:endParaRPr lang="en-US" b="1"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p:txBody>
      </p:sp>
      <p:sp>
        <p:nvSpPr>
          <p:cNvPr id="10" name="Subtitle 2">
            <a:extLst>
              <a:ext uri="{FF2B5EF4-FFF2-40B4-BE49-F238E27FC236}">
                <a16:creationId xmlns:a16="http://schemas.microsoft.com/office/drawing/2014/main" id="{0D98B7A4-7219-45A8-B73E-7394D3728B9F}"/>
              </a:ext>
            </a:extLst>
          </p:cNvPr>
          <p:cNvSpPr txBox="1">
            <a:spLocks/>
          </p:cNvSpPr>
          <p:nvPr/>
        </p:nvSpPr>
        <p:spPr>
          <a:xfrm>
            <a:off x="321276" y="1205947"/>
            <a:ext cx="11486411" cy="5330319"/>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5900" b="1" i="1" dirty="0">
                <a:solidFill>
                  <a:schemeClr val="accent1"/>
                </a:solidFill>
              </a:rPr>
              <a:t>Medicare</a:t>
            </a:r>
            <a:r>
              <a:rPr lang="en-US" sz="5100" b="1" i="1" dirty="0">
                <a:solidFill>
                  <a:schemeClr val="accent1"/>
                </a:solidFill>
              </a:rPr>
              <a:t> </a:t>
            </a:r>
          </a:p>
          <a:p>
            <a:pPr marL="1028700" lvl="1" indent="-571500">
              <a:buSzPct val="100000"/>
              <a:buFont typeface="Wingdings" panose="05000000000000000000" pitchFamily="2" charset="2"/>
              <a:buChar char="§"/>
            </a:pPr>
            <a:r>
              <a:rPr lang="en-US" sz="4000" dirty="0"/>
              <a:t>Medicare &amp; You 2025: </a:t>
            </a:r>
            <a:r>
              <a:rPr lang="en-US" sz="4000" dirty="0">
                <a:hlinkClick r:id="rId3"/>
              </a:rPr>
              <a:t>https://www.medicare.gov/Pubs/pdf/10050-Medicare-and-You.pdf</a:t>
            </a:r>
            <a:r>
              <a:rPr lang="en-US" sz="4000" dirty="0"/>
              <a:t> </a:t>
            </a:r>
          </a:p>
          <a:p>
            <a:pPr marL="1028700" lvl="1" indent="-571500">
              <a:buFont typeface="Wingdings" panose="05000000000000000000" pitchFamily="2" charset="2"/>
              <a:buChar char="§"/>
            </a:pPr>
            <a:r>
              <a:rPr lang="en-US" sz="4000" b="1" dirty="0"/>
              <a:t>1-800-MEDICARE</a:t>
            </a:r>
            <a:r>
              <a:rPr lang="en-US" sz="4000" dirty="0"/>
              <a:t>, TTY 1-877-486-2048;  </a:t>
            </a:r>
            <a:r>
              <a:rPr lang="en-US" sz="4000" dirty="0">
                <a:hlinkClick r:id="rId4"/>
              </a:rPr>
              <a:t>www.medicare.gov</a:t>
            </a:r>
            <a:endParaRPr lang="en-US" sz="4000" dirty="0"/>
          </a:p>
          <a:p>
            <a:pPr marL="1017270" lvl="2" indent="-285750">
              <a:buFont typeface="Wingdings" panose="05000000000000000000" pitchFamily="2" charset="2"/>
              <a:buChar char="§"/>
            </a:pPr>
            <a:endParaRPr lang="en-US" sz="1500" dirty="0"/>
          </a:p>
          <a:p>
            <a:pPr>
              <a:buFont typeface="Wingdings" panose="05000000000000000000" pitchFamily="2" charset="2"/>
              <a:buChar char="Ø"/>
            </a:pPr>
            <a:r>
              <a:rPr lang="en-US" sz="5900" b="1" i="1" dirty="0">
                <a:solidFill>
                  <a:schemeClr val="accent1"/>
                </a:solidFill>
              </a:rPr>
              <a:t>Social Security Administration (SSA) </a:t>
            </a:r>
            <a:endParaRPr lang="en-US" sz="5900" i="1" dirty="0">
              <a:solidFill>
                <a:schemeClr val="accent1"/>
              </a:solidFill>
            </a:endParaRPr>
          </a:p>
          <a:p>
            <a:pPr marL="976313" lvl="2" indent="-571500">
              <a:buFont typeface="Wingdings" panose="05000000000000000000" pitchFamily="2" charset="2"/>
              <a:buChar char="§"/>
            </a:pPr>
            <a:r>
              <a:rPr lang="en-US" sz="4000" b="1" dirty="0"/>
              <a:t>Local office: 1-866-770-2262; 6011 </a:t>
            </a:r>
            <a:r>
              <a:rPr lang="en-US" sz="4000" b="1" dirty="0" err="1"/>
              <a:t>Odana</a:t>
            </a:r>
            <a:r>
              <a:rPr lang="en-US" sz="4000" b="1" dirty="0"/>
              <a:t> Road, Madison, WI 53719</a:t>
            </a:r>
          </a:p>
          <a:p>
            <a:pPr marL="976313" lvl="2" indent="-571500">
              <a:buFont typeface="Wingdings" panose="05000000000000000000" pitchFamily="2" charset="2"/>
              <a:buChar char="§"/>
            </a:pPr>
            <a:r>
              <a:rPr lang="en-US" sz="4000" dirty="0"/>
              <a:t>National: 1-800-772-1213; </a:t>
            </a:r>
            <a:r>
              <a:rPr lang="en-US" sz="4000" dirty="0">
                <a:hlinkClick r:id="rId5"/>
              </a:rPr>
              <a:t>www.ssa.gov</a:t>
            </a:r>
            <a:r>
              <a:rPr lang="en-US" sz="4000" dirty="0"/>
              <a:t> </a:t>
            </a:r>
          </a:p>
          <a:p>
            <a:pPr marL="285750" indent="-285750">
              <a:buFont typeface="Wingdings" panose="05000000000000000000" pitchFamily="2" charset="2"/>
              <a:buChar char="§"/>
            </a:pPr>
            <a:endParaRPr lang="en-US" sz="1300" dirty="0"/>
          </a:p>
          <a:p>
            <a:pPr>
              <a:buFont typeface="Wingdings" panose="05000000000000000000" pitchFamily="2" charset="2"/>
              <a:buChar char="Ø"/>
            </a:pPr>
            <a:r>
              <a:rPr lang="en-US" altLang="en-US" sz="5900" b="1" i="1" dirty="0" err="1">
                <a:solidFill>
                  <a:schemeClr val="accent1"/>
                </a:solidFill>
              </a:rPr>
              <a:t>Medigap</a:t>
            </a:r>
            <a:r>
              <a:rPr lang="en-US" altLang="en-US" sz="5900" b="1" i="1" dirty="0">
                <a:solidFill>
                  <a:schemeClr val="accent1"/>
                </a:solidFill>
              </a:rPr>
              <a:t> Helpline – WI Board on Aging and Long Term Care </a:t>
            </a:r>
          </a:p>
          <a:p>
            <a:pPr marL="1004888" lvl="2" indent="-571500">
              <a:buFont typeface="Wingdings" panose="05000000000000000000" pitchFamily="2" charset="2"/>
              <a:buChar char="§"/>
            </a:pPr>
            <a:r>
              <a:rPr lang="en-US" altLang="en-US" sz="4000" b="1" dirty="0"/>
              <a:t>1-800-242-1060 </a:t>
            </a:r>
          </a:p>
          <a:p>
            <a:pPr marL="1004888" lvl="2" indent="-571500">
              <a:buFont typeface="Wingdings" panose="05000000000000000000" pitchFamily="2" charset="2"/>
              <a:buChar char="§"/>
            </a:pPr>
            <a:r>
              <a:rPr lang="en-US" sz="4000" dirty="0">
                <a:hlinkClick r:id="rId6"/>
              </a:rPr>
              <a:t>https://longtermcare.wi.gov/Pages/Medigap/Medigap.aspx</a:t>
            </a:r>
            <a:endParaRPr lang="en-US" sz="4000" dirty="0"/>
          </a:p>
          <a:p>
            <a:pPr marL="1004888" lvl="2" indent="-571500">
              <a:buFont typeface="Wingdings" panose="05000000000000000000" pitchFamily="2" charset="2"/>
              <a:buChar char="§"/>
            </a:pPr>
            <a:r>
              <a:rPr lang="en-US" altLang="en-US" sz="4000" dirty="0"/>
              <a:t>Provides information and assistance related to Medicare supplements and Advantage plans, long-term care insurance, and more</a:t>
            </a:r>
          </a:p>
          <a:p>
            <a:pPr marL="651510" lvl="1" indent="-285750">
              <a:buFont typeface="Wingdings" panose="05000000000000000000" pitchFamily="2" charset="2"/>
              <a:buChar char="§"/>
            </a:pPr>
            <a:endParaRPr lang="en-US" altLang="en-US" sz="1500" dirty="0"/>
          </a:p>
          <a:p>
            <a:pPr>
              <a:buFont typeface="Wingdings" panose="05000000000000000000" pitchFamily="2" charset="2"/>
              <a:buChar char="Ø"/>
            </a:pPr>
            <a:r>
              <a:rPr lang="en-US" altLang="en-US" sz="5900" b="1" i="1" dirty="0" err="1">
                <a:solidFill>
                  <a:schemeClr val="accent1"/>
                </a:solidFill>
              </a:rPr>
              <a:t>Medigap</a:t>
            </a:r>
            <a:r>
              <a:rPr lang="en-US" altLang="en-US" sz="5900" b="1" i="1" dirty="0">
                <a:solidFill>
                  <a:schemeClr val="accent1"/>
                </a:solidFill>
              </a:rPr>
              <a:t> Part D &amp; Prescription Drug Helpline</a:t>
            </a:r>
          </a:p>
          <a:p>
            <a:pPr marL="1004888" lvl="2" indent="-571500">
              <a:buFont typeface="Wingdings" panose="05000000000000000000" pitchFamily="2" charset="2"/>
              <a:buChar char="§"/>
            </a:pPr>
            <a:r>
              <a:rPr lang="en-US" altLang="en-US" sz="4000" b="1" dirty="0"/>
              <a:t>1-855-677-2783</a:t>
            </a:r>
          </a:p>
          <a:p>
            <a:pPr marL="1004888" lvl="2" indent="-571500">
              <a:buFont typeface="Wingdings" panose="05000000000000000000" pitchFamily="2" charset="2"/>
              <a:buChar char="§"/>
            </a:pPr>
            <a:r>
              <a:rPr lang="en-US" sz="4000" dirty="0">
                <a:hlinkClick r:id="rId6"/>
              </a:rPr>
              <a:t>https://longtermcare.wi.gov/Pages/Medigap/Medigap.aspx</a:t>
            </a:r>
            <a:endParaRPr lang="en-US" sz="4000" dirty="0"/>
          </a:p>
          <a:p>
            <a:pPr marL="1004888" lvl="2" indent="-571500">
              <a:buFont typeface="Wingdings" panose="05000000000000000000" pitchFamily="2" charset="2"/>
              <a:buChar char="§"/>
            </a:pPr>
            <a:r>
              <a:rPr lang="en-US" altLang="en-US" sz="4000" dirty="0"/>
              <a:t>Provides information and assistance related to Part D Plans, Advantage Drug Plans and Pharmaceutical Assistance Programs</a:t>
            </a:r>
          </a:p>
          <a:p>
            <a:endParaRPr lang="en-US" sz="5400" dirty="0"/>
          </a:p>
        </p:txBody>
      </p:sp>
      <p:sp>
        <p:nvSpPr>
          <p:cNvPr id="2" name="Footer Placeholder 1">
            <a:extLst>
              <a:ext uri="{FF2B5EF4-FFF2-40B4-BE49-F238E27FC236}">
                <a16:creationId xmlns:a16="http://schemas.microsoft.com/office/drawing/2014/main" id="{2DDA5FF6-10B8-4E7B-B2C6-9FCC5CD6744C}"/>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6B4F15BE-FA13-4818-9A32-D53297B09F44}"/>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41CCE5A4-80F8-497B-ADE2-6C1AD87A2720}"/>
              </a:ext>
            </a:extLst>
          </p:cNvPr>
          <p:cNvSpPr>
            <a:spLocks noGrp="1"/>
          </p:cNvSpPr>
          <p:nvPr>
            <p:ph type="sldNum" sz="quarter" idx="12"/>
          </p:nvPr>
        </p:nvSpPr>
        <p:spPr/>
        <p:txBody>
          <a:bodyPr/>
          <a:lstStyle/>
          <a:p>
            <a:fld id="{844A7B69-93E2-4D34-896D-EFDD7F03AB74}" type="slidenum">
              <a:rPr lang="en-US" smtClean="0"/>
              <a:t>91</a:t>
            </a:fld>
            <a:endParaRPr lang="en-US"/>
          </a:p>
        </p:txBody>
      </p:sp>
    </p:spTree>
    <p:extLst>
      <p:ext uri="{BB962C8B-B14F-4D97-AF65-F5344CB8AC3E}">
        <p14:creationId xmlns:p14="http://schemas.microsoft.com/office/powerpoint/2010/main" val="34184554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Resources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419C795-0A00-4242-86F6-8D1E5ECCF4AC}"/>
              </a:ext>
            </a:extLst>
          </p:cNvPr>
          <p:cNvSpPr/>
          <p:nvPr/>
        </p:nvSpPr>
        <p:spPr>
          <a:xfrm>
            <a:off x="914401" y="1243560"/>
            <a:ext cx="10439399" cy="1292662"/>
          </a:xfrm>
          <a:prstGeom prst="rect">
            <a:avLst/>
          </a:prstGeom>
        </p:spPr>
        <p:txBody>
          <a:bodyPr wrap="square">
            <a:spAutoFit/>
          </a:bodyPr>
          <a:lstStyle/>
          <a:p>
            <a:pPr>
              <a:defRPr/>
            </a:pPr>
            <a:endParaRPr lang="en-US" altLang="en-US" sz="2400" b="1" dirty="0">
              <a:solidFill>
                <a:srgbClr val="000000"/>
              </a:solidFill>
              <a:cs typeface="Arial" panose="020B0604020202020204" pitchFamily="34" charset="0"/>
            </a:endParaRPr>
          </a:p>
          <a:p>
            <a:pPr marL="342900" indent="-342900">
              <a:buFont typeface="Wingdings" panose="05000000000000000000" pitchFamily="2" charset="2"/>
              <a:buChar char="§"/>
              <a:defRPr/>
            </a:pPr>
            <a:endParaRPr lang="en-US" b="1"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p:txBody>
      </p:sp>
      <p:sp>
        <p:nvSpPr>
          <p:cNvPr id="7" name="Subtitle 2">
            <a:extLst>
              <a:ext uri="{FF2B5EF4-FFF2-40B4-BE49-F238E27FC236}">
                <a16:creationId xmlns:a16="http://schemas.microsoft.com/office/drawing/2014/main" id="{0D98B7A4-7219-45A8-B73E-7394D3728B9F}"/>
              </a:ext>
            </a:extLst>
          </p:cNvPr>
          <p:cNvSpPr txBox="1">
            <a:spLocks/>
          </p:cNvSpPr>
          <p:nvPr/>
        </p:nvSpPr>
        <p:spPr>
          <a:xfrm>
            <a:off x="321276" y="1205947"/>
            <a:ext cx="11486411" cy="533296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 typeface="Wingdings" panose="05000000000000000000" pitchFamily="2" charset="2"/>
              <a:buChar char="Ø"/>
            </a:pPr>
            <a:r>
              <a:rPr lang="en-US" altLang="en-US" sz="4400" b="1" i="1" dirty="0">
                <a:solidFill>
                  <a:schemeClr val="accent1"/>
                </a:solidFill>
              </a:rPr>
              <a:t> Wisconsin Office of the Commissioner of Insurance (OCI)</a:t>
            </a:r>
          </a:p>
          <a:p>
            <a:pPr marL="1004888" lvl="2" indent="-571500">
              <a:lnSpc>
                <a:spcPct val="100000"/>
              </a:lnSpc>
              <a:spcBef>
                <a:spcPts val="600"/>
              </a:spcBef>
              <a:buSzPct val="100000"/>
              <a:buFont typeface="Wingdings" panose="05000000000000000000" pitchFamily="2" charset="2"/>
              <a:buChar char="§"/>
            </a:pPr>
            <a:r>
              <a:rPr lang="en-US" altLang="en-US" sz="3200" dirty="0">
                <a:solidFill>
                  <a:prstClr val="black"/>
                </a:solidFill>
                <a:hlinkClick r:id="rId3"/>
              </a:rPr>
              <a:t>https://oci.wi.gov/Pages/Consumers/Medicare.aspx</a:t>
            </a:r>
            <a:endParaRPr lang="en-US" altLang="en-US" sz="3200" dirty="0">
              <a:solidFill>
                <a:prstClr val="black"/>
              </a:solidFill>
            </a:endParaRPr>
          </a:p>
          <a:p>
            <a:pPr marL="1004888" lvl="2" indent="-571500">
              <a:lnSpc>
                <a:spcPct val="100000"/>
              </a:lnSpc>
              <a:spcBef>
                <a:spcPts val="600"/>
              </a:spcBef>
              <a:buSzPct val="100000"/>
              <a:buFont typeface="Wingdings" panose="05000000000000000000" pitchFamily="2" charset="2"/>
              <a:buChar char="§"/>
            </a:pPr>
            <a:r>
              <a:rPr lang="en-US" sz="3200" dirty="0">
                <a:solidFill>
                  <a:prstClr val="black"/>
                </a:solidFill>
              </a:rPr>
              <a:t>OCI regulates the insurance industry in Wisconsin; OCI also publishes annual list of approved Medicare Supplement (Medigap) plans </a:t>
            </a:r>
            <a:br>
              <a:rPr lang="en-US" sz="6500" dirty="0">
                <a:solidFill>
                  <a:prstClr val="black"/>
                </a:solidFill>
              </a:rPr>
            </a:br>
            <a:endParaRPr lang="en-US" altLang="en-US" sz="3600" dirty="0">
              <a:solidFill>
                <a:prstClr val="black"/>
              </a:solidFill>
            </a:endParaRPr>
          </a:p>
          <a:p>
            <a:pPr>
              <a:lnSpc>
                <a:spcPct val="110000"/>
              </a:lnSpc>
              <a:spcBef>
                <a:spcPts val="600"/>
              </a:spcBef>
              <a:buFont typeface="Wingdings" panose="05000000000000000000" pitchFamily="2" charset="2"/>
              <a:buChar char="Ø"/>
            </a:pPr>
            <a:r>
              <a:rPr lang="en-US" sz="4400" b="1" i="1" dirty="0">
                <a:solidFill>
                  <a:schemeClr val="accent1"/>
                </a:solidFill>
              </a:rPr>
              <a:t> State of Wisconsin Board on Aging and Long Term Care</a:t>
            </a:r>
          </a:p>
          <a:p>
            <a:pPr marL="900113" lvl="2" indent="-457200">
              <a:lnSpc>
                <a:spcPct val="110000"/>
              </a:lnSpc>
              <a:spcBef>
                <a:spcPts val="600"/>
              </a:spcBef>
              <a:buSzPct val="100000"/>
              <a:buFont typeface="Wingdings" panose="05000000000000000000" pitchFamily="2" charset="2"/>
              <a:buChar char="§"/>
            </a:pPr>
            <a:r>
              <a:rPr lang="en-US" sz="3200" kern="0" dirty="0">
                <a:solidFill>
                  <a:prstClr val="black"/>
                </a:solidFill>
                <a:hlinkClick r:id="rId4"/>
              </a:rPr>
              <a:t>http://longtermcare.wi.gov/</a:t>
            </a:r>
            <a:endParaRPr lang="en-US" sz="3200" kern="0" dirty="0">
              <a:solidFill>
                <a:prstClr val="black"/>
              </a:solidFill>
            </a:endParaRPr>
          </a:p>
          <a:p>
            <a:pPr marL="1303020" lvl="2" indent="-571500">
              <a:lnSpc>
                <a:spcPct val="100000"/>
              </a:lnSpc>
              <a:spcBef>
                <a:spcPts val="600"/>
              </a:spcBef>
              <a:buSzPct val="50000"/>
              <a:buFont typeface="Wingdings" panose="05000000000000000000" pitchFamily="2" charset="2"/>
              <a:buChar char="§"/>
            </a:pPr>
            <a:endParaRPr lang="en-US" sz="3600" b="1" i="1" dirty="0">
              <a:solidFill>
                <a:prstClr val="black"/>
              </a:solidFill>
            </a:endParaRPr>
          </a:p>
          <a:p>
            <a:pPr>
              <a:lnSpc>
                <a:spcPct val="100000"/>
              </a:lnSpc>
              <a:spcBef>
                <a:spcPts val="600"/>
              </a:spcBef>
              <a:buFont typeface="Wingdings" panose="05000000000000000000" pitchFamily="2" charset="2"/>
              <a:buChar char="Ø"/>
            </a:pPr>
            <a:r>
              <a:rPr lang="en-US" sz="4400" b="1" i="1" dirty="0">
                <a:solidFill>
                  <a:schemeClr val="accent1"/>
                </a:solidFill>
              </a:rPr>
              <a:t> Wisconsin Medicaid for Elderly (age 65+), Blind, and Disabled</a:t>
            </a:r>
            <a:endParaRPr lang="en-US" sz="4400" dirty="0">
              <a:solidFill>
                <a:schemeClr val="accent1"/>
              </a:solidFill>
              <a:hlinkClick r:id="rId5"/>
            </a:endParaRPr>
          </a:p>
          <a:p>
            <a:pPr marL="890588" lvl="2" indent="-457200">
              <a:lnSpc>
                <a:spcPct val="100000"/>
              </a:lnSpc>
              <a:spcBef>
                <a:spcPts val="600"/>
              </a:spcBef>
              <a:buSzPct val="100000"/>
              <a:buFont typeface="Wingdings" panose="05000000000000000000" pitchFamily="2" charset="2"/>
              <a:buChar char="§"/>
            </a:pPr>
            <a:r>
              <a:rPr lang="en-US" sz="3200" u="sng" dirty="0">
                <a:solidFill>
                  <a:prstClr val="black"/>
                </a:solidFill>
                <a:hlinkClick r:id="rId5"/>
              </a:rPr>
              <a:t>https://www.dhs.wisconsin.gov/medicaid/index.htm</a:t>
            </a:r>
            <a:endParaRPr lang="en-US" sz="3200" u="sng" dirty="0">
              <a:solidFill>
                <a:prstClr val="black"/>
              </a:solidFill>
            </a:endParaRPr>
          </a:p>
          <a:p>
            <a:pPr marL="890588" lvl="2" indent="-457200">
              <a:lnSpc>
                <a:spcPct val="100000"/>
              </a:lnSpc>
              <a:spcBef>
                <a:spcPts val="600"/>
              </a:spcBef>
              <a:buSzPct val="100000"/>
              <a:buFont typeface="Wingdings" panose="05000000000000000000" pitchFamily="2" charset="2"/>
              <a:buChar char="§"/>
            </a:pPr>
            <a:endParaRPr lang="en-US" sz="5100" b="1" i="1" dirty="0">
              <a:solidFill>
                <a:prstClr val="black"/>
              </a:solidFill>
            </a:endParaRPr>
          </a:p>
          <a:p>
            <a:pPr>
              <a:lnSpc>
                <a:spcPct val="100000"/>
              </a:lnSpc>
              <a:spcBef>
                <a:spcPts val="600"/>
              </a:spcBef>
              <a:buFont typeface="Wingdings" panose="05000000000000000000" pitchFamily="2" charset="2"/>
              <a:buChar char="Ø"/>
            </a:pPr>
            <a:r>
              <a:rPr lang="en-US" sz="4400" b="1" i="1" dirty="0">
                <a:solidFill>
                  <a:schemeClr val="accent1"/>
                </a:solidFill>
              </a:rPr>
              <a:t> Dane County Veterans Service Office (VSO)</a:t>
            </a:r>
          </a:p>
          <a:p>
            <a:pPr marL="900113" lvl="2" indent="-457200">
              <a:lnSpc>
                <a:spcPct val="100000"/>
              </a:lnSpc>
              <a:spcBef>
                <a:spcPts val="600"/>
              </a:spcBef>
              <a:buSzPct val="100000"/>
              <a:buFont typeface="Wingdings" panose="05000000000000000000" pitchFamily="2" charset="2"/>
              <a:buChar char="§"/>
            </a:pPr>
            <a:r>
              <a:rPr lang="en-US" sz="3200" b="1" dirty="0">
                <a:solidFill>
                  <a:prstClr val="black"/>
                </a:solidFill>
              </a:rPr>
              <a:t>(608) 266-4158</a:t>
            </a:r>
          </a:p>
          <a:p>
            <a:pPr marL="900113" lvl="2" indent="-457200">
              <a:lnSpc>
                <a:spcPct val="100000"/>
              </a:lnSpc>
              <a:spcBef>
                <a:spcPts val="600"/>
              </a:spcBef>
              <a:buSzPct val="100000"/>
              <a:buFont typeface="Wingdings" panose="05000000000000000000" pitchFamily="2" charset="2"/>
              <a:buChar char="§"/>
            </a:pPr>
            <a:r>
              <a:rPr lang="en-US" sz="3200" dirty="0">
                <a:solidFill>
                  <a:prstClr val="black"/>
                </a:solidFill>
                <a:cs typeface="Arial" panose="020B0604020202020204" pitchFamily="34" charset="0"/>
                <a:hlinkClick r:id="rId6"/>
              </a:rPr>
              <a:t>http://www.danevets.com/</a:t>
            </a:r>
            <a:r>
              <a:rPr lang="en-US" sz="3200" dirty="0">
                <a:solidFill>
                  <a:prstClr val="black"/>
                </a:solidFill>
                <a:cs typeface="Arial" panose="020B0604020202020204" pitchFamily="34" charset="0"/>
              </a:rPr>
              <a:t> </a:t>
            </a:r>
          </a:p>
          <a:p>
            <a:endParaRPr lang="en-US" sz="5400" dirty="0"/>
          </a:p>
        </p:txBody>
      </p:sp>
      <p:sp>
        <p:nvSpPr>
          <p:cNvPr id="2" name="Footer Placeholder 1">
            <a:extLst>
              <a:ext uri="{FF2B5EF4-FFF2-40B4-BE49-F238E27FC236}">
                <a16:creationId xmlns:a16="http://schemas.microsoft.com/office/drawing/2014/main" id="{24140B00-7304-4AF5-881C-8BA254C13CDB}"/>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BC455F28-0762-4EA8-9404-F4AEC6D10C26}"/>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1A765D00-07F5-4006-A474-100ACDA29C47}"/>
              </a:ext>
            </a:extLst>
          </p:cNvPr>
          <p:cNvSpPr>
            <a:spLocks noGrp="1"/>
          </p:cNvSpPr>
          <p:nvPr>
            <p:ph type="sldNum" sz="quarter" idx="12"/>
          </p:nvPr>
        </p:nvSpPr>
        <p:spPr/>
        <p:txBody>
          <a:bodyPr/>
          <a:lstStyle/>
          <a:p>
            <a:fld id="{844A7B69-93E2-4D34-896D-EFDD7F03AB74}" type="slidenum">
              <a:rPr lang="en-US" smtClean="0"/>
              <a:t>92</a:t>
            </a:fld>
            <a:endParaRPr lang="en-US"/>
          </a:p>
        </p:txBody>
      </p:sp>
    </p:spTree>
    <p:extLst>
      <p:ext uri="{BB962C8B-B14F-4D97-AF65-F5344CB8AC3E}">
        <p14:creationId xmlns:p14="http://schemas.microsoft.com/office/powerpoint/2010/main" val="33257069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Resources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419C795-0A00-4242-86F6-8D1E5ECCF4AC}"/>
              </a:ext>
            </a:extLst>
          </p:cNvPr>
          <p:cNvSpPr/>
          <p:nvPr/>
        </p:nvSpPr>
        <p:spPr>
          <a:xfrm>
            <a:off x="914400" y="1446760"/>
            <a:ext cx="10439399" cy="1292662"/>
          </a:xfrm>
          <a:prstGeom prst="rect">
            <a:avLst/>
          </a:prstGeom>
        </p:spPr>
        <p:txBody>
          <a:bodyPr wrap="square">
            <a:spAutoFit/>
          </a:bodyPr>
          <a:lstStyle/>
          <a:p>
            <a:pPr>
              <a:defRPr/>
            </a:pPr>
            <a:endParaRPr lang="en-US" altLang="en-US" sz="2400" b="1" dirty="0">
              <a:solidFill>
                <a:srgbClr val="000000"/>
              </a:solidFill>
              <a:cs typeface="Arial" panose="020B0604020202020204" pitchFamily="34" charset="0"/>
            </a:endParaRPr>
          </a:p>
          <a:p>
            <a:pPr marL="342900" indent="-342900">
              <a:buFont typeface="Wingdings" panose="05000000000000000000" pitchFamily="2" charset="2"/>
              <a:buChar char="§"/>
              <a:defRPr/>
            </a:pPr>
            <a:endParaRPr lang="en-US" b="1"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p:txBody>
      </p:sp>
      <p:sp>
        <p:nvSpPr>
          <p:cNvPr id="2" name="Rectangle 1"/>
          <p:cNvSpPr/>
          <p:nvPr/>
        </p:nvSpPr>
        <p:spPr>
          <a:xfrm>
            <a:off x="252844" y="1107996"/>
            <a:ext cx="11762509" cy="5616922"/>
          </a:xfrm>
          <a:prstGeom prst="rect">
            <a:avLst/>
          </a:prstGeom>
        </p:spPr>
        <p:txBody>
          <a:bodyPr wrap="square">
            <a:spAutoFit/>
          </a:bodyPr>
          <a:lstStyle/>
          <a:p>
            <a:pPr marL="457200" indent="-457200">
              <a:buFont typeface="Wingdings" panose="05000000000000000000" pitchFamily="2" charset="2"/>
              <a:buChar char="Ø"/>
            </a:pPr>
            <a:r>
              <a:rPr lang="en-US" altLang="en-US" sz="2800" b="1" i="1" dirty="0">
                <a:solidFill>
                  <a:schemeClr val="accent1"/>
                </a:solidFill>
              </a:rPr>
              <a:t>Aging &amp; Disability Resource Center (ADRC) of Dane County</a:t>
            </a:r>
          </a:p>
          <a:p>
            <a:pPr marL="798513" lvl="2" indent="-365125">
              <a:buFont typeface="Wingdings" panose="05000000000000000000" pitchFamily="2" charset="2"/>
              <a:buChar char="§"/>
            </a:pPr>
            <a:r>
              <a:rPr lang="en-US" altLang="en-US" sz="2000" b="1" dirty="0"/>
              <a:t>Call (608) 240-7400 between 7:45am and 4:30pm, Monday - Friday, </a:t>
            </a:r>
            <a:r>
              <a:rPr lang="en-US" altLang="en-US" sz="2000" dirty="0"/>
              <a:t>to speak to an Information &amp; Assistance (I&amp;A) Specialist</a:t>
            </a:r>
          </a:p>
          <a:p>
            <a:pPr marL="798513" lvl="2" indent="-365125">
              <a:buFont typeface="Wingdings" panose="05000000000000000000" pitchFamily="2" charset="2"/>
              <a:buChar char="§"/>
            </a:pPr>
            <a:r>
              <a:rPr lang="en-US" altLang="en-US" sz="2000" dirty="0"/>
              <a:t>Walk-in assistance provided at the office: </a:t>
            </a:r>
            <a:r>
              <a:rPr lang="en-US" altLang="en-US" sz="2000" b="1" dirty="0"/>
              <a:t>2865 N Sherman Ave, Madison, WI 53704</a:t>
            </a:r>
          </a:p>
          <a:p>
            <a:pPr marL="798513" lvl="2" indent="-365125">
              <a:buFont typeface="Wingdings" panose="05000000000000000000" pitchFamily="2" charset="2"/>
              <a:buChar char="§"/>
            </a:pPr>
            <a:r>
              <a:rPr lang="en-US" altLang="en-US" sz="2000" dirty="0"/>
              <a:t>Provides information and assistance to the public about programs and resources specific to adults with disabilities and older adults</a:t>
            </a:r>
          </a:p>
          <a:p>
            <a:pPr marL="798513" lvl="2" indent="-365125">
              <a:buFont typeface="Wingdings" panose="05000000000000000000" pitchFamily="2" charset="2"/>
              <a:buChar char="§"/>
            </a:pPr>
            <a:r>
              <a:rPr lang="en-US" altLang="en-US" sz="2000" dirty="0">
                <a:hlinkClick r:id="rId3"/>
              </a:rPr>
              <a:t>https://www.daneadrc.org/</a:t>
            </a:r>
            <a:endParaRPr lang="en-US" altLang="en-US" sz="2000" dirty="0"/>
          </a:p>
          <a:p>
            <a:pPr marL="628650" lvl="1" indent="-171450">
              <a:buFont typeface="Wingdings" panose="05000000000000000000" pitchFamily="2" charset="2"/>
              <a:buChar char="§"/>
            </a:pPr>
            <a:endParaRPr lang="en-US" altLang="en-US" sz="1100" dirty="0"/>
          </a:p>
          <a:p>
            <a:pPr marL="457200" indent="-457200">
              <a:buFont typeface="Wingdings" panose="05000000000000000000" pitchFamily="2" charset="2"/>
              <a:buChar char="Ø"/>
            </a:pPr>
            <a:r>
              <a:rPr lang="en-US" altLang="en-US" sz="2800" b="1" i="1" dirty="0">
                <a:solidFill>
                  <a:schemeClr val="accent1"/>
                </a:solidFill>
              </a:rPr>
              <a:t>Dane County Senior Centers / Focal Points</a:t>
            </a:r>
          </a:p>
          <a:p>
            <a:pPr marL="798513" lvl="2" indent="-365125">
              <a:buFont typeface="Wingdings" panose="05000000000000000000" pitchFamily="2" charset="2"/>
              <a:buChar char="§"/>
            </a:pPr>
            <a:r>
              <a:rPr lang="en-US" altLang="en-US" sz="2000" dirty="0"/>
              <a:t>12 Focal Points serving specific geographic areas across Dane County</a:t>
            </a:r>
          </a:p>
          <a:p>
            <a:pPr marL="798513" lvl="2" indent="-365125">
              <a:buFont typeface="Wingdings" panose="05000000000000000000" pitchFamily="2" charset="2"/>
              <a:buChar char="§"/>
            </a:pPr>
            <a:r>
              <a:rPr lang="en-US" altLang="en-US" sz="2000" dirty="0"/>
              <a:t>To determine which Focal Point serves your location, contact the </a:t>
            </a:r>
            <a:r>
              <a:rPr lang="en-US" altLang="en-US" sz="2000" b="1" dirty="0"/>
              <a:t>ADRC: 608-240-7400</a:t>
            </a:r>
            <a:br>
              <a:rPr lang="en-US" altLang="en-US" sz="2400" dirty="0"/>
            </a:br>
            <a:endParaRPr lang="en-US" altLang="en-US" sz="1600" dirty="0"/>
          </a:p>
          <a:p>
            <a:pPr marL="457200" indent="-457200">
              <a:buFont typeface="Wingdings" panose="05000000000000000000" pitchFamily="2" charset="2"/>
              <a:buChar char="Ø"/>
            </a:pPr>
            <a:r>
              <a:rPr lang="en-US" altLang="en-US" sz="2800" b="1" i="1" dirty="0">
                <a:solidFill>
                  <a:schemeClr val="accent1"/>
                </a:solidFill>
              </a:rPr>
              <a:t>Elder Benefit Specialist (EBS) Program - Area Agency on Aging (AAA) of Dane County</a:t>
            </a:r>
          </a:p>
          <a:p>
            <a:pPr marL="798513" lvl="2" indent="-365125">
              <a:buFont typeface="Wingdings" panose="05000000000000000000" pitchFamily="2" charset="2"/>
              <a:buChar char="§"/>
            </a:pPr>
            <a:r>
              <a:rPr lang="en-US" altLang="en-US" sz="2000" b="1" dirty="0"/>
              <a:t>Call the ADRC to discuss a referral: 608-240-7400</a:t>
            </a:r>
          </a:p>
          <a:p>
            <a:pPr marL="798513" lvl="2" indent="-365125">
              <a:buFont typeface="Wingdings" panose="05000000000000000000" pitchFamily="2" charset="2"/>
              <a:buChar char="§"/>
            </a:pPr>
            <a:r>
              <a:rPr lang="en-US" altLang="en-US" sz="2000" dirty="0"/>
              <a:t>Provides legal and advocacy-related services to Dane County residents age 60 and older experiencing problems/issues related to public or private benefits including Medicare, Social Security, and others</a:t>
            </a:r>
            <a:endParaRPr lang="en-US" sz="2000" dirty="0"/>
          </a:p>
        </p:txBody>
      </p:sp>
      <p:sp>
        <p:nvSpPr>
          <p:cNvPr id="3" name="Date Placeholder 2">
            <a:extLst>
              <a:ext uri="{FF2B5EF4-FFF2-40B4-BE49-F238E27FC236}">
                <a16:creationId xmlns:a16="http://schemas.microsoft.com/office/drawing/2014/main" id="{14E8D9F7-BD82-46E0-91B7-6C31AC24998C}"/>
              </a:ext>
            </a:extLst>
          </p:cNvPr>
          <p:cNvSpPr>
            <a:spLocks noGrp="1"/>
          </p:cNvSpPr>
          <p:nvPr>
            <p:ph type="dt" sz="half" idx="10"/>
          </p:nvPr>
        </p:nvSpPr>
        <p:spPr/>
        <p:txBody>
          <a:bodyPr/>
          <a:lstStyle/>
          <a:p>
            <a:r>
              <a:rPr lang="en-US"/>
              <a:t>10/20/2025</a:t>
            </a:r>
          </a:p>
        </p:txBody>
      </p:sp>
      <p:sp>
        <p:nvSpPr>
          <p:cNvPr id="6" name="Slide Number Placeholder 5">
            <a:extLst>
              <a:ext uri="{FF2B5EF4-FFF2-40B4-BE49-F238E27FC236}">
                <a16:creationId xmlns:a16="http://schemas.microsoft.com/office/drawing/2014/main" id="{917F75E1-23E3-42B5-AF39-7BCF6F3D4915}"/>
              </a:ext>
            </a:extLst>
          </p:cNvPr>
          <p:cNvSpPr>
            <a:spLocks noGrp="1"/>
          </p:cNvSpPr>
          <p:nvPr>
            <p:ph type="sldNum" sz="quarter" idx="12"/>
          </p:nvPr>
        </p:nvSpPr>
        <p:spPr/>
        <p:txBody>
          <a:bodyPr/>
          <a:lstStyle/>
          <a:p>
            <a:fld id="{844A7B69-93E2-4D34-896D-EFDD7F03AB74}" type="slidenum">
              <a:rPr lang="en-US" smtClean="0"/>
              <a:t>93</a:t>
            </a:fld>
            <a:endParaRPr lang="en-US"/>
          </a:p>
        </p:txBody>
      </p:sp>
    </p:spTree>
    <p:extLst>
      <p:ext uri="{BB962C8B-B14F-4D97-AF65-F5344CB8AC3E}">
        <p14:creationId xmlns:p14="http://schemas.microsoft.com/office/powerpoint/2010/main" val="24356940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492443"/>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419C795-0A00-4242-86F6-8D1E5ECCF4AC}"/>
              </a:ext>
            </a:extLst>
          </p:cNvPr>
          <p:cNvSpPr/>
          <p:nvPr/>
        </p:nvSpPr>
        <p:spPr>
          <a:xfrm>
            <a:off x="1171616" y="934046"/>
            <a:ext cx="9848766" cy="707886"/>
          </a:xfrm>
          <a:prstGeom prst="rect">
            <a:avLst/>
          </a:prstGeom>
          <a:solidFill>
            <a:schemeClr val="accent2">
              <a:lumMod val="40000"/>
              <a:lumOff val="60000"/>
            </a:schemeClr>
          </a:solidFill>
        </p:spPr>
        <p:txBody>
          <a:bodyPr wrap="square">
            <a:spAutoFit/>
          </a:bodyPr>
          <a:lstStyle/>
          <a:p>
            <a:pPr algn="ctr">
              <a:defRPr/>
            </a:pPr>
            <a:r>
              <a:rPr lang="en-US" altLang="en-US" sz="4000" b="1" dirty="0">
                <a:cs typeface="Arial" panose="020B0604020202020204" pitchFamily="34" charset="0"/>
              </a:rPr>
              <a:t>Please complete your evaluation form!</a:t>
            </a:r>
            <a:endParaRPr lang="en-US" sz="3200" dirty="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229" y="3566412"/>
            <a:ext cx="3877540" cy="2520401"/>
          </a:xfrm>
          <a:prstGeom prst="rect">
            <a:avLst/>
          </a:prstGeom>
        </p:spPr>
      </p:pic>
      <p:sp>
        <p:nvSpPr>
          <p:cNvPr id="6" name="TextBox 5"/>
          <p:cNvSpPr txBox="1"/>
          <p:nvPr/>
        </p:nvSpPr>
        <p:spPr>
          <a:xfrm>
            <a:off x="1171616" y="1954316"/>
            <a:ext cx="9848766" cy="1477328"/>
          </a:xfrm>
          <a:prstGeom prst="rect">
            <a:avLst/>
          </a:prstGeom>
          <a:noFill/>
        </p:spPr>
        <p:txBody>
          <a:bodyPr wrap="square" rtlCol="0">
            <a:spAutoFit/>
          </a:bodyPr>
          <a:lstStyle/>
          <a:p>
            <a:pPr algn="ctr"/>
            <a:r>
              <a:rPr lang="en-US" sz="3600" i="1" dirty="0"/>
              <a:t>Your feedback is important to us and helps us plan for future trainings!</a:t>
            </a:r>
          </a:p>
          <a:p>
            <a:pPr algn="ctr"/>
            <a:endParaRPr lang="en-US" dirty="0"/>
          </a:p>
        </p:txBody>
      </p:sp>
      <p:sp>
        <p:nvSpPr>
          <p:cNvPr id="2" name="Footer Placeholder 1">
            <a:extLst>
              <a:ext uri="{FF2B5EF4-FFF2-40B4-BE49-F238E27FC236}">
                <a16:creationId xmlns:a16="http://schemas.microsoft.com/office/drawing/2014/main" id="{6705DD76-23AF-4F41-AD17-A47823FCA2E2}"/>
              </a:ext>
            </a:extLst>
          </p:cNvPr>
          <p:cNvSpPr>
            <a:spLocks noGrp="1"/>
          </p:cNvSpPr>
          <p:nvPr>
            <p:ph type="ftr" sz="quarter" idx="11"/>
          </p:nvPr>
        </p:nvSpPr>
        <p:spPr/>
        <p:txBody>
          <a:bodyPr/>
          <a:lstStyle/>
          <a:p>
            <a:r>
              <a:rPr lang="en-US"/>
              <a:t>November 15, 2025 Welcome to Medicare Presentation</a:t>
            </a:r>
          </a:p>
        </p:txBody>
      </p:sp>
      <p:sp>
        <p:nvSpPr>
          <p:cNvPr id="3" name="Date Placeholder 2">
            <a:extLst>
              <a:ext uri="{FF2B5EF4-FFF2-40B4-BE49-F238E27FC236}">
                <a16:creationId xmlns:a16="http://schemas.microsoft.com/office/drawing/2014/main" id="{5E499284-49A4-468F-A390-3F6E1AA537EA}"/>
              </a:ext>
            </a:extLst>
          </p:cNvPr>
          <p:cNvSpPr>
            <a:spLocks noGrp="1"/>
          </p:cNvSpPr>
          <p:nvPr>
            <p:ph type="dt" sz="half" idx="10"/>
          </p:nvPr>
        </p:nvSpPr>
        <p:spPr/>
        <p:txBody>
          <a:bodyPr/>
          <a:lstStyle/>
          <a:p>
            <a:r>
              <a:rPr lang="en-US"/>
              <a:t>10/20/2025</a:t>
            </a:r>
          </a:p>
        </p:txBody>
      </p:sp>
      <p:sp>
        <p:nvSpPr>
          <p:cNvPr id="5" name="Slide Number Placeholder 4">
            <a:extLst>
              <a:ext uri="{FF2B5EF4-FFF2-40B4-BE49-F238E27FC236}">
                <a16:creationId xmlns:a16="http://schemas.microsoft.com/office/drawing/2014/main" id="{50F4D33A-CBBC-49EE-B530-4D2007EA6EBC}"/>
              </a:ext>
            </a:extLst>
          </p:cNvPr>
          <p:cNvSpPr>
            <a:spLocks noGrp="1"/>
          </p:cNvSpPr>
          <p:nvPr>
            <p:ph type="sldNum" sz="quarter" idx="12"/>
          </p:nvPr>
        </p:nvSpPr>
        <p:spPr/>
        <p:txBody>
          <a:bodyPr/>
          <a:lstStyle/>
          <a:p>
            <a:fld id="{844A7B69-93E2-4D34-896D-EFDD7F03AB74}" type="slidenum">
              <a:rPr lang="en-US" smtClean="0"/>
              <a:t>94</a:t>
            </a:fld>
            <a:endParaRPr lang="en-US"/>
          </a:p>
        </p:txBody>
      </p:sp>
    </p:spTree>
    <p:extLst>
      <p:ext uri="{BB962C8B-B14F-4D97-AF65-F5344CB8AC3E}">
        <p14:creationId xmlns:p14="http://schemas.microsoft.com/office/powerpoint/2010/main" val="3388113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4&quot;&gt;&lt;property id=&quot;20148&quot; value=&quot;5&quot;/&gt;&lt;property id=&quot;20300&quot; value=&quot;Slide 2&quot;/&gt;&lt;property id=&quot;20307&quot; value=&quot;264&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310&quot;/&gt;&lt;/object&gt;&lt;object type=&quot;3&quot; unique_id=&quot;10007&quot;&gt;&lt;property id=&quot;20148&quot; value=&quot;5&quot;/&gt;&lt;property id=&quot;20300&quot; value=&quot;Slide 7 - &amp;quot;Health Savings Account (HSA) Information&amp;quot;&quot;/&gt;&lt;property id=&quot;20307&quot; value=&quot;266&quot;/&gt;&lt;/object&gt;&lt;object type=&quot;3&quot; unique_id=&quot;10008&quot;&gt;&lt;property id=&quot;20148&quot; value=&quot;5&quot;/&gt;&lt;property id=&quot;20300&quot; value=&quot;Slide 8 - &amp;quot;2018 Medicare Card Changes&amp;quot;&quot;/&gt;&lt;property id=&quot;20307&quot; value=&quot;265&quot;/&gt;&lt;/object&gt;&lt;object type=&quot;3&quot; unique_id=&quot;10009&quot;&gt;&lt;property id=&quot;20148&quot; value=&quot;5&quot;/&gt;&lt;property id=&quot;20300&quot; value=&quot;Slide 9&quot;/&gt;&lt;property id=&quot;20307&quot; value=&quot;267&quot;/&gt;&lt;/object&gt;&lt;object type=&quot;3&quot; unique_id=&quot;10010&quot;&gt;&lt;property id=&quot;20148&quot; value=&quot;5&quot;/&gt;&lt;property id=&quot;20300&quot; value=&quot;Slide 10&quot;/&gt;&lt;property id=&quot;20307&quot; value=&quot;269&quot;/&gt;&lt;/object&gt;&lt;object type=&quot;3&quot; unique_id=&quot;10011&quot;&gt;&lt;property id=&quot;20148&quot; value=&quot;5&quot;/&gt;&lt;property id=&quot;20300&quot; value=&quot;Slide 11&quot;/&gt;&lt;property id=&quot;20307&quot; value=&quot;270&quot;/&gt;&lt;/object&gt;&lt;object type=&quot;3&quot; unique_id=&quot;10012&quot;&gt;&lt;property id=&quot;20148&quot; value=&quot;5&quot;/&gt;&lt;property id=&quot;20300&quot; value=&quot;Slide 12&quot;/&gt;&lt;property id=&quot;20307&quot; value=&quot;272&quot;/&gt;&lt;/object&gt;&lt;object type=&quot;3&quot; unique_id=&quot;10013&quot;&gt;&lt;property id=&quot;20148&quot; value=&quot;5&quot;/&gt;&lt;property id=&quot;20300&quot; value=&quot;Slide 13&quot;/&gt;&lt;property id=&quot;20307&quot; value=&quot;273&quot;/&gt;&lt;/object&gt;&lt;object type=&quot;3&quot; unique_id=&quot;10014&quot;&gt;&lt;property id=&quot;20148&quot; value=&quot;5&quot;/&gt;&lt;property id=&quot;20300&quot; value=&quot;Slide 14&quot;/&gt;&lt;property id=&quot;20307&quot; value=&quot;274&quot;/&gt;&lt;/object&gt;&lt;object type=&quot;3&quot; unique_id=&quot;10015&quot;&gt;&lt;property id=&quot;20148&quot; value=&quot;5&quot;/&gt;&lt;property id=&quot;20300&quot; value=&quot;Slide 15&quot;/&gt;&lt;property id=&quot;20307&quot; value=&quot;278&quot;/&gt;&lt;/object&gt;&lt;object type=&quot;3&quot; unique_id=&quot;10016&quot;&gt;&lt;property id=&quot;20148&quot; value=&quot;5&quot;/&gt;&lt;property id=&quot;20300&quot; value=&quot;Slide 16&quot;/&gt;&lt;property id=&quot;20307&quot; value=&quot;283&quot;/&gt;&lt;/object&gt;&lt;object type=&quot;3&quot; unique_id=&quot;10017&quot;&gt;&lt;property id=&quot;20148&quot; value=&quot;5&quot;/&gt;&lt;property id=&quot;20300&quot; value=&quot;Slide 17&quot;/&gt;&lt;property id=&quot;20307&quot; value=&quot;285&quot;/&gt;&lt;/object&gt;&lt;object type=&quot;3&quot; unique_id=&quot;10018&quot;&gt;&lt;property id=&quot;20148&quot; value=&quot;5&quot;/&gt;&lt;property id=&quot;20300&quot; value=&quot;Slide 18&quot;/&gt;&lt;property id=&quot;20307&quot; value=&quot;286&quot;/&gt;&lt;/object&gt;&lt;object type=&quot;3&quot; unique_id=&quot;10019&quot;&gt;&lt;property id=&quot;20148&quot; value=&quot;5&quot;/&gt;&lt;property id=&quot;20300&quot; value=&quot;Slide 19&quot;/&gt;&lt;property id=&quot;20307&quot; value=&quot;268&quot;/&gt;&lt;/object&gt;&lt;object type=&quot;3&quot; unique_id=&quot;10021&quot;&gt;&lt;property id=&quot;20148&quot; value=&quot;5&quot;/&gt;&lt;property id=&quot;20300&quot; value=&quot;Slide 21&quot;/&gt;&lt;property id=&quot;20307&quot; value=&quot;287&quot;/&gt;&lt;/object&gt;&lt;object type=&quot;3&quot; unique_id=&quot;10022&quot;&gt;&lt;property id=&quot;20148&quot; value=&quot;5&quot;/&gt;&lt;property id=&quot;20300&quot; value=&quot;Slide 22&quot;/&gt;&lt;property id=&quot;20307&quot; value=&quot;277&quot;/&gt;&lt;/object&gt;&lt;object type=&quot;3&quot; unique_id=&quot;10023&quot;&gt;&lt;property id=&quot;20148&quot; value=&quot;5&quot;/&gt;&lt;property id=&quot;20300&quot; value=&quot;Slide 23&quot;/&gt;&lt;property id=&quot;20307&quot; value=&quot;288&quot;/&gt;&lt;/object&gt;&lt;object type=&quot;3&quot; unique_id=&quot;10024&quot;&gt;&lt;property id=&quot;20148&quot; value=&quot;5&quot;/&gt;&lt;property id=&quot;20300&quot; value=&quot;Slide 24&quot;/&gt;&lt;property id=&quot;20307&quot; value=&quot;289&quot;/&gt;&lt;/object&gt;&lt;object type=&quot;3&quot; unique_id=&quot;10025&quot;&gt;&lt;property id=&quot;20148&quot; value=&quot;5&quot;/&gt;&lt;property id=&quot;20300&quot; value=&quot;Slide 25&quot;/&gt;&lt;property id=&quot;20307&quot; value=&quot;290&quot;/&gt;&lt;/object&gt;&lt;object type=&quot;3&quot; unique_id=&quot;10026&quot;&gt;&lt;property id=&quot;20148&quot; value=&quot;5&quot;/&gt;&lt;property id=&quot;20300&quot; value=&quot;Slide 26&quot;/&gt;&lt;property id=&quot;20307&quot; value=&quot;291&quot;/&gt;&lt;/object&gt;&lt;object type=&quot;3&quot; unique_id=&quot;10027&quot;&gt;&lt;property id=&quot;20148&quot; value=&quot;5&quot;/&gt;&lt;property id=&quot;20300&quot; value=&quot;Slide 27&quot;/&gt;&lt;property id=&quot;20307&quot; value=&quot;294&quot;/&gt;&lt;/object&gt;&lt;object type=&quot;3&quot; unique_id=&quot;10028&quot;&gt;&lt;property id=&quot;20148&quot; value=&quot;5&quot;/&gt;&lt;property id=&quot;20300&quot; value=&quot;Slide 28&quot;/&gt;&lt;property id=&quot;20307&quot; value=&quot;276&quot;/&gt;&lt;/object&gt;&lt;object type=&quot;3&quot; unique_id=&quot;10029&quot;&gt;&lt;property id=&quot;20148&quot; value=&quot;5&quot;/&gt;&lt;property id=&quot;20300&quot; value=&quot;Slide 29&quot;/&gt;&lt;property id=&quot;20307&quot; value=&quot;292&quot;/&gt;&lt;/object&gt;&lt;object type=&quot;3&quot; unique_id=&quot;10030&quot;&gt;&lt;property id=&quot;20148&quot; value=&quot;5&quot;/&gt;&lt;property id=&quot;20300&quot; value=&quot;Slide 30&quot;/&gt;&lt;property id=&quot;20307&quot; value=&quot;293&quot;/&gt;&lt;/object&gt;&lt;object type=&quot;3&quot; unique_id=&quot;10031&quot;&gt;&lt;property id=&quot;20148&quot; value=&quot;5&quot;/&gt;&lt;property id=&quot;20300&quot; value=&quot;Slide 31&quot;/&gt;&lt;property id=&quot;20307&quot; value=&quot;275&quot;/&gt;&lt;/object&gt;&lt;object type=&quot;3&quot; unique_id=&quot;10032&quot;&gt;&lt;property id=&quot;20148&quot; value=&quot;5&quot;/&gt;&lt;property id=&quot;20300&quot; value=&quot;Slide 33&quot;/&gt;&lt;property id=&quot;20307&quot; value=&quot;295&quot;/&gt;&lt;/object&gt;&lt;object type=&quot;3&quot; unique_id=&quot;10033&quot;&gt;&lt;property id=&quot;20148&quot; value=&quot;5&quot;/&gt;&lt;property id=&quot;20300&quot; value=&quot;Slide 34&quot;/&gt;&lt;property id=&quot;20307&quot; value=&quot;296&quot;/&gt;&lt;/object&gt;&lt;object type=&quot;3&quot; unique_id=&quot;10034&quot;&gt;&lt;property id=&quot;20148&quot; value=&quot;5&quot;/&gt;&lt;property id=&quot;20300&quot; value=&quot;Slide 35&quot;/&gt;&lt;property id=&quot;20307&quot; value=&quot;297&quot;/&gt;&lt;/object&gt;&lt;object type=&quot;3&quot; unique_id=&quot;10035&quot;&gt;&lt;property id=&quot;20148&quot; value=&quot;5&quot;/&gt;&lt;property id=&quot;20300&quot; value=&quot;Slide 36&quot;/&gt;&lt;property id=&quot;20307&quot; value=&quot;298&quot;/&gt;&lt;/object&gt;&lt;object type=&quot;3&quot; unique_id=&quot;10036&quot;&gt;&lt;property id=&quot;20148&quot; value=&quot;5&quot;/&gt;&lt;property id=&quot;20300&quot; value=&quot;Slide 37&quot;/&gt;&lt;property id=&quot;20307&quot; value=&quot;300&quot;/&gt;&lt;/object&gt;&lt;object type=&quot;3&quot; unique_id=&quot;10037&quot;&gt;&lt;property id=&quot;20148&quot; value=&quot;5&quot;/&gt;&lt;property id=&quot;20300&quot; value=&quot;Slide 38&quot;/&gt;&lt;property id=&quot;20307&quot; value=&quot;301&quot;/&gt;&lt;/object&gt;&lt;object type=&quot;3&quot; unique_id=&quot;10038&quot;&gt;&lt;property id=&quot;20148&quot; value=&quot;5&quot;/&gt;&lt;property id=&quot;20300&quot; value=&quot;Slide 39&quot;/&gt;&lt;property id=&quot;20307&quot; value=&quot;302&quot;/&gt;&lt;/object&gt;&lt;object type=&quot;3&quot; unique_id=&quot;10039&quot;&gt;&lt;property id=&quot;20148&quot; value=&quot;5&quot;/&gt;&lt;property id=&quot;20300&quot; value=&quot;Slide 40&quot;/&gt;&lt;property id=&quot;20307&quot; value=&quot;303&quot;/&gt;&lt;/object&gt;&lt;object type=&quot;3&quot; unique_id=&quot;10040&quot;&gt;&lt;property id=&quot;20148&quot; value=&quot;5&quot;/&gt;&lt;property id=&quot;20300&quot; value=&quot;Slide 41&quot;/&gt;&lt;property id=&quot;20307&quot; value=&quot;299&quot;/&gt;&lt;/object&gt;&lt;object type=&quot;3&quot; unique_id=&quot;10041&quot;&gt;&lt;property id=&quot;20148&quot; value=&quot;5&quot;/&gt;&lt;property id=&quot;20300&quot; value=&quot;Slide 42&quot;/&gt;&lt;property id=&quot;20307&quot; value=&quot;305&quot;/&gt;&lt;/object&gt;&lt;object type=&quot;3&quot; unique_id=&quot;10042&quot;&gt;&lt;property id=&quot;20148&quot; value=&quot;5&quot;/&gt;&lt;property id=&quot;20300&quot; value=&quot;Slide 43&quot;/&gt;&lt;property id=&quot;20307&quot; value=&quot;309&quot;/&gt;&lt;/object&gt;&lt;object type=&quot;3&quot; unique_id=&quot;10043&quot;&gt;&lt;property id=&quot;20148&quot; value=&quot;5&quot;/&gt;&lt;property id=&quot;20300&quot; value=&quot;Slide 44&quot;/&gt;&lt;property id=&quot;20307&quot; value=&quot;307&quot;/&gt;&lt;/object&gt;&lt;object type=&quot;3&quot; unique_id=&quot;10044&quot;&gt;&lt;property id=&quot;20148&quot; value=&quot;5&quot;/&gt;&lt;property id=&quot;20300&quot; value=&quot;Slide 45&quot;/&gt;&lt;property id=&quot;20307&quot; value=&quot;279&quot;/&gt;&lt;/object&gt;&lt;object type=&quot;3&quot; unique_id=&quot;10045&quot;&gt;&lt;property id=&quot;20148&quot; value=&quot;5&quot;/&gt;&lt;property id=&quot;20300&quot; value=&quot;Slide 46&quot;/&gt;&lt;property id=&quot;20307&quot; value=&quot;280&quot;/&gt;&lt;/object&gt;&lt;object type=&quot;3&quot; unique_id=&quot;10046&quot;&gt;&lt;property id=&quot;20148&quot; value=&quot;5&quot;/&gt;&lt;property id=&quot;20300&quot; value=&quot;Slide 47&quot;/&gt;&lt;property id=&quot;20307&quot; value=&quot;281&quot;/&gt;&lt;/object&gt;&lt;object type=&quot;3&quot; unique_id=&quot;10047&quot;&gt;&lt;property id=&quot;20148&quot; value=&quot;5&quot;/&gt;&lt;property id=&quot;20300&quot; value=&quot;Slide 48&quot;/&gt;&lt;property id=&quot;20307&quot; value=&quot;308&quot;/&gt;&lt;/object&gt;&lt;object type=&quot;3&quot; unique_id=&quot;10048&quot;&gt;&lt;property id=&quot;20148&quot; value=&quot;5&quot;/&gt;&lt;property id=&quot;20300&quot; value=&quot;Slide 49&quot;/&gt;&lt;property id=&quot;20307&quot; value=&quot;282&quot;/&gt;&lt;/object&gt;&lt;object type=&quot;3&quot; unique_id=&quot;10337&quot;&gt;&lt;property id=&quot;20148&quot; value=&quot;5&quot;/&gt;&lt;property id=&quot;20300&quot; value=&quot;Slide 32&quot;/&gt;&lt;property id=&quot;20307&quot; value=&quot;311&quot;/&gt;&lt;/object&gt;&lt;object type=&quot;3&quot; unique_id=&quot;10339&quot;&gt;&lt;property id=&quot;20148&quot; value=&quot;5&quot;/&gt;&lt;property id=&quot;20300&quot; value=&quot;Slide 5&quot;/&gt;&lt;property id=&quot;20307&quot; value=&quot;312&quot;/&gt;&lt;/object&gt;&lt;object type=&quot;3&quot; unique_id=&quot;10340&quot;&gt;&lt;property id=&quot;20148&quot; value=&quot;5&quot;/&gt;&lt;property id=&quot;20300&quot; value=&quot;Slide 6 - &amp;quot;So, If You Are Working and Turn 65:&amp;quot;&quot;/&gt;&lt;property id=&quot;20307&quot; value=&quot;314&quot;/&gt;&lt;/object&gt;&lt;object type=&quot;3&quot; unique_id=&quot;10341&quot;&gt;&lt;property id=&quot;20148&quot; value=&quot;5&quot;/&gt;&lt;property id=&quot;20300&quot; value=&quot;Slide 20&quot;/&gt;&lt;property id=&quot;20307&quot; value=&quot;3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14030</TotalTime>
  <Words>15175</Words>
  <Application>Microsoft Office PowerPoint</Application>
  <PresentationFormat>Widescreen</PresentationFormat>
  <Paragraphs>1724</Paragraphs>
  <Slides>94</Slides>
  <Notes>93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94</vt:i4>
      </vt:variant>
    </vt:vector>
  </HeadingPairs>
  <TitlesOfParts>
    <vt:vector size="101" baseType="lpstr">
      <vt:lpstr>Arial</vt:lpstr>
      <vt:lpstr>Calibri</vt:lpstr>
      <vt:lpstr>Calibri Light</vt:lpstr>
      <vt:lpstr>Times New Roman</vt:lpstr>
      <vt:lpstr>Wingdings</vt:lpstr>
      <vt:lpstr>Wingdings 2</vt:lpstr>
      <vt:lpstr>Office Theme</vt:lpstr>
      <vt:lpstr>Welcome to Medicare</vt:lpstr>
      <vt:lpstr>PowerPoint Presentation</vt:lpstr>
      <vt:lpstr>PowerPoint Presentation</vt:lpstr>
      <vt:lpstr>PowerPoint Presentation</vt:lpstr>
      <vt:lpstr>PowerPoint Presentation</vt:lpstr>
      <vt:lpstr>PowerPoint Presentation</vt:lpstr>
      <vt:lpstr>PowerPoint Presentation</vt:lpstr>
      <vt:lpstr>Check Your Knowledge – Question #1</vt:lpstr>
      <vt:lpstr>PowerPoint Presentation</vt:lpstr>
      <vt:lpstr>PowerPoint Presentation</vt:lpstr>
      <vt:lpstr>PowerPoint Presentation</vt:lpstr>
      <vt:lpstr>Check Your Knowledge – Question #2</vt:lpstr>
      <vt:lpstr>PowerPoint Presentation</vt:lpstr>
      <vt:lpstr>PowerPoint Presentation</vt:lpstr>
      <vt:lpstr>PowerPoint Presentation</vt:lpstr>
      <vt:lpstr>PowerPoint Presentation</vt:lpstr>
      <vt:lpstr>Review: If You Are Working and Turn 65:</vt:lpstr>
      <vt:lpstr>PowerPoint Presentation</vt:lpstr>
      <vt:lpstr>PowerPoint Presentation</vt:lpstr>
      <vt:lpstr>PowerPoint Presentation</vt:lpstr>
      <vt:lpstr>Check Your Knowledge – Question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Knowledge – Question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Knowledge – Question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Knowledge – Question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Knowledge – Question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Knowledge – Question #8</vt:lpstr>
      <vt:lpstr>Check Your Knowledge – Question #9</vt:lpstr>
      <vt:lpstr>PowerPoint Presentation</vt:lpstr>
      <vt:lpstr>PowerPoint Presentation</vt:lpstr>
      <vt:lpstr>PowerPoint Presentation</vt:lpstr>
      <vt:lpstr>Check Your Knowledge – Question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Amundson, Leilani</cp:lastModifiedBy>
  <cp:revision>1016</cp:revision>
  <cp:lastPrinted>2022-01-12T22:50:31Z</cp:lastPrinted>
  <dcterms:created xsi:type="dcterms:W3CDTF">2018-03-22T15:27:16Z</dcterms:created>
  <dcterms:modified xsi:type="dcterms:W3CDTF">2025-10-20T21:07:10Z</dcterms:modified>
</cp:coreProperties>
</file>